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charts/chart1.xml" ContentType="application/vnd.openxmlformats-officedocument.drawingml.chart+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charts/chart2.xml" ContentType="application/vnd.openxmlformats-officedocument.drawingml.chart+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88952" cy="6858000"/>
  <p:notesSz cx="6858000" cy="12188952"/>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GLUE avg</c:v>
                </c:pt>
              </c:strCache>
            </c:strRef>
          </c:tx>
          <c:spPr>
            <a:solidFill>
              <a:srgbClr val="7FA9BE"/>
            </a:solidFill>
            <a:effectLst/>
          </c:spPr>
          <c:invertIfNegative val="0"/>
          <c:dLbls>
            <c:numFmt formatCode="0.0" sourceLinked="0"/>
            <c:txPr>
              <a:bodyPr/>
              <a:lstStyle/>
              <a:p>
                <a:pPr>
                  <a:defRPr b="0" i="0" strike="noStrike" sz="1100" u="none">
                    <a:solidFill>
                      <a:srgbClr val="F4F7FB"/>
                    </a:solidFill>
                    <a:latin typeface="Arial"/>
                  </a:defRPr>
                </a:pPr>
              </a:p>
            </c:txPr>
            <c:showLegendKey val="0"/>
            <c:showVal val="1"/>
            <c:showCatName val="0"/>
            <c:showSerName val="0"/>
            <c:showPercent val="0"/>
            <c:showBubbleSize val="0"/>
            <c:showLeaderLines val="0"/>
          </c:dLbls>
          <c:dPt>
            <c:idx val="0"/>
            <c:invertIfNegative val="0"/>
            <c:bubble3D val="0"/>
            <c:spPr>
              <a:solidFill>
                <a:srgbClr val="7FA9BE"/>
              </a:solidFill>
              <a:effectLst/>
            </c:spPr>
          </c:dPt>
          <c:dPt>
            <c:idx val="1"/>
            <c:invertIfNegative val="0"/>
            <c:bubble3D val="0"/>
            <c:spPr>
              <a:solidFill>
                <a:srgbClr val="7FA9BE"/>
              </a:solidFill>
              <a:effectLst/>
            </c:spPr>
          </c:dPt>
          <c:dPt>
            <c:idx val="2"/>
            <c:invertIfNegative val="0"/>
            <c:bubble3D val="0"/>
            <c:spPr>
              <a:solidFill>
                <a:srgbClr val="7FA9BE"/>
              </a:solidFill>
              <a:effectLst/>
            </c:spPr>
          </c:dPt>
          <c:dPt>
            <c:idx val="3"/>
            <c:invertIfNegative val="0"/>
            <c:bubble3D val="0"/>
            <c:spPr>
              <a:solidFill>
                <a:srgbClr val="1F6B8C"/>
              </a:solidFill>
              <a:effectLst/>
            </c:spPr>
          </c:dPt>
          <c:dPt>
            <c:idx val="4"/>
            <c:invertIfNegative val="0"/>
            <c:bubble3D val="0"/>
            <c:spPr>
              <a:solidFill>
                <a:srgbClr val="D3714A"/>
              </a:solidFill>
              <a:effectLst/>
            </c:spPr>
          </c:dPt>
          <c:cat>
            <c:multiLvlStrRef>
              <c:f>Sheet1!$A$2:$A$6</c:f>
              <c:multiLvlStrCache>
                <c:ptCount val="5"/>
                <c:lvl>
                  <c:pt idx="0">
                    <c:v>Pre-OpenAI SOTA</c:v>
                  </c:pt>
                  <c:pt idx="1">
                    <c:v>BiLSTM+ELMo</c:v>
                  </c:pt>
                  <c:pt idx="2">
                    <c:v>OpenAI GPT</c:v>
                  </c:pt>
                  <c:pt idx="3">
                    <c:v>BERT BASE</c:v>
                  </c:pt>
                  <c:pt idx="4">
                    <c:v>BERT LARGE</c:v>
                  </c:pt>
                </c:lvl>
              </c:multiLvlStrCache>
            </c:multiLvlStrRef>
          </c:cat>
          <c:val>
            <c:numRef>
              <c:f>Sheet1!$B$2:$B$6</c:f>
              <c:numCache>
                <c:formatCode>General</c:formatCode>
                <c:ptCount val="5"/>
                <c:pt idx="0">
                  <c:v>74</c:v>
                </c:pt>
                <c:pt idx="1">
                  <c:v>71</c:v>
                </c:pt>
                <c:pt idx="2">
                  <c:v>72.8</c:v>
                </c:pt>
                <c:pt idx="3">
                  <c:v>79.6</c:v>
                </c:pt>
                <c:pt idx="4">
                  <c:v>80.5</c:v>
                </c:pt>
              </c:numCache>
            </c:numRef>
          </c:val>
        </c:ser>
        <c:dLbls>
          <c:numFmt formatCode="0.0" sourceLinked="0"/>
          <c:txPr>
            <a:bodyPr/>
            <a:lstStyle/>
            <a:p>
              <a:pPr>
                <a:defRPr b="0" i="0" strike="noStrike" sz="1100" u="none">
                  <a:solidFill>
                    <a:srgbClr val="F4F7FB"/>
                  </a:solidFill>
                  <a:latin typeface="Arial"/>
                </a:defRPr>
              </a:pPr>
            </a:p>
          </c:txPr>
          <c:showLegendKey val="0"/>
          <c:showVal val="1"/>
          <c:showCatName val="0"/>
          <c:showSerName val="0"/>
          <c:showPercent val="0"/>
          <c:showBubbleSize val="0"/>
          <c:showLeaderLines val="0"/>
        </c:dLbls>
        <c:gapWidth val="55"/>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E3EAF0"/>
                </a:solidFill>
                <a:latin typeface="Arial"/>
              </a:defRPr>
            </a:pPr>
            <a:endParaRPr lang="en-US"/>
          </a:p>
        </c:txPr>
        <c:crossAx val="2094734552"/>
        <c:crosses val="autoZero"/>
        <c:auto val="1"/>
        <c:lblAlgn val="ctr"/>
        <c:noMultiLvlLbl val="1"/>
      </c:catAx>
      <c:valAx>
        <c:axId val="2094734552"/>
        <c:scaling>
          <c:orientation val="minMax"/>
          <c:max val="84"/>
          <c:min val="65"/>
        </c:scaling>
        <c:delete val="0"/>
        <c:axPos val="l"/>
        <c:majorGridlines>
          <c:spPr>
            <a:ln w="6350" cap="flat">
              <a:solidFill>
                <a:srgbClr val="52727F"/>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E3EAF0"/>
                </a:solidFill>
                <a:latin typeface="Arial"/>
              </a:defRPr>
            </a:pPr>
            <a:endParaRPr lang="en-US"/>
          </a:p>
        </c:txPr>
        <c:crossAx val="2094734554"/>
        <c:crosses val="autoZero"/>
        <c:crossBetween val="between"/>
        <c:majorUnit val="5"/>
      </c:valAx>
      <c:spPr>
        <a:solidFill>
          <a:srgbClr val="35525F"/>
        </a:solidFill>
        <a:ln>
          <a:noFill/>
        </a:ln>
        <a:effectLst/>
      </c:spPr>
    </c:plotArea>
    <c:plotVisOnly val="1"/>
    <c:dispBlanksAs val="span"/>
  </c:chart>
  <c:spPr>
    <a:solidFill>
      <a:srgbClr val="35525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Prior best</c:v>
                </c:pt>
              </c:strCache>
            </c:strRef>
          </c:tx>
          <c:spPr>
            <a:solidFill>
              <a:srgbClr val="7FA9BE"/>
            </a:solidFill>
            <a:effectLst/>
          </c:spPr>
          <c:invertIfNegative val="0"/>
          <c:dLbls>
            <c:numFmt formatCode="0.0" sourceLinked="0"/>
            <c:txPr>
              <a:bodyPr/>
              <a:lstStyle/>
              <a:p>
                <a:pPr>
                  <a:defRPr b="0" i="0" strike="noStrike" sz="1100" u="none">
                    <a:solidFill>
                      <a:srgbClr val="F4F7FB"/>
                    </a:solidFill>
                    <a:latin typeface="Arial"/>
                  </a:defRPr>
                </a:pPr>
              </a:p>
            </c:txPr>
            <c:showLegendKey val="0"/>
            <c:showVal val="1"/>
            <c:showCatName val="0"/>
            <c:showSerName val="0"/>
            <c:showPercent val="0"/>
            <c:showBubbleSize val="0"/>
            <c:showLeaderLines val="0"/>
          </c:dLbls>
          <c:cat>
            <c:multiLvlStrRef>
              <c:f>Sheet1!$A$2:$A$3</c:f>
              <c:multiLvlStrCache>
                <c:ptCount val="2"/>
                <c:lvl>
                  <c:pt idx="0">
                    <c:v>SQuAD v1.1</c:v>
                  </c:pt>
                  <c:pt idx="1">
                    <c:v>SQuAD v2.0</c:v>
                  </c:pt>
                </c:lvl>
              </c:multiLvlStrCache>
            </c:multiLvlStrRef>
          </c:cat>
          <c:val>
            <c:numRef>
              <c:f>Sheet1!$B$2:$B$3</c:f>
              <c:numCache>
                <c:formatCode>General</c:formatCode>
                <c:ptCount val="2"/>
                <c:pt idx="0">
                  <c:v>91.7</c:v>
                </c:pt>
                <c:pt idx="1">
                  <c:v>78</c:v>
                </c:pt>
              </c:numCache>
            </c:numRef>
          </c:val>
        </c:ser>
        <c:ser>
          <c:idx val="1"/>
          <c:order val="1"/>
          <c:tx>
            <c:strRef>
              <c:f>Sheet1!$C$1</c:f>
              <c:strCache>
                <c:ptCount val="1"/>
                <c:pt idx="0">
                  <c:v>BERT LARGE</c:v>
                </c:pt>
              </c:strCache>
            </c:strRef>
          </c:tx>
          <c:spPr>
            <a:solidFill>
              <a:srgbClr val="D3714A"/>
            </a:solidFill>
            <a:effectLst/>
          </c:spPr>
          <c:invertIfNegative val="0"/>
          <c:dLbls>
            <c:numFmt formatCode="0.0" sourceLinked="0"/>
            <c:txPr>
              <a:bodyPr/>
              <a:lstStyle/>
              <a:p>
                <a:pPr>
                  <a:defRPr b="0" i="0" strike="noStrike" sz="1100" u="none">
                    <a:solidFill>
                      <a:srgbClr val="F4F7FB"/>
                    </a:solidFill>
                    <a:latin typeface="Arial"/>
                  </a:defRPr>
                </a:pPr>
              </a:p>
            </c:txPr>
            <c:showLegendKey val="0"/>
            <c:showVal val="1"/>
            <c:showCatName val="0"/>
            <c:showSerName val="0"/>
            <c:showPercent val="0"/>
            <c:showBubbleSize val="0"/>
            <c:showLeaderLines val="0"/>
          </c:dLbls>
          <c:cat>
            <c:multiLvlStrRef>
              <c:f>Sheet1!$A$2:$A$3</c:f>
              <c:multiLvlStrCache>
                <c:ptCount val="2"/>
                <c:lvl>
                  <c:pt idx="0">
                    <c:v>SQuAD v1.1</c:v>
                  </c:pt>
                  <c:pt idx="1">
                    <c:v>SQuAD v2.0</c:v>
                  </c:pt>
                </c:lvl>
              </c:multiLvlStrCache>
            </c:multiLvlStrRef>
          </c:cat>
          <c:val>
            <c:numRef>
              <c:f>Sheet1!$C$2:$C$3</c:f>
              <c:numCache>
                <c:formatCode>General</c:formatCode>
                <c:ptCount val="2"/>
                <c:pt idx="0">
                  <c:v>93.2</c:v>
                </c:pt>
                <c:pt idx="1">
                  <c:v>83.1</c:v>
                </c:pt>
              </c:numCache>
            </c:numRef>
          </c:val>
        </c:ser>
        <c:dLbls>
          <c:numFmt formatCode="0.0" sourceLinked="0"/>
          <c:txPr>
            <a:bodyPr/>
            <a:lstStyle/>
            <a:p>
              <a:pPr>
                <a:defRPr b="0" i="0" strike="noStrike" sz="1100" u="none">
                  <a:solidFill>
                    <a:srgbClr val="F4F7FB"/>
                  </a:solidFill>
                  <a:latin typeface="Arial"/>
                </a:defRPr>
              </a:pPr>
            </a:p>
          </c:txPr>
          <c:showLegendKey val="0"/>
          <c:showVal val="1"/>
          <c:showCatName val="0"/>
          <c:showSerName val="0"/>
          <c:showPercent val="0"/>
          <c:showBubbleSize val="0"/>
          <c:showLeaderLines val="0"/>
        </c:dLbls>
        <c:gapWidth val="55"/>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E3EAF0"/>
                </a:solidFill>
                <a:latin typeface="Arial"/>
              </a:defRPr>
            </a:pPr>
            <a:endParaRPr lang="en-US"/>
          </a:p>
        </c:txPr>
        <c:crossAx val="2094734552"/>
        <c:crosses val="autoZero"/>
        <c:auto val="1"/>
        <c:lblAlgn val="ctr"/>
        <c:noMultiLvlLbl val="1"/>
      </c:catAx>
      <c:valAx>
        <c:axId val="2094734552"/>
        <c:scaling>
          <c:orientation val="minMax"/>
          <c:max val="100"/>
          <c:min val="70"/>
        </c:scaling>
        <c:delete val="0"/>
        <c:axPos val="l"/>
        <c:majorGridlines>
          <c:spPr>
            <a:ln w="6350" cap="flat">
              <a:solidFill>
                <a:srgbClr val="52727F"/>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E3EAF0"/>
                </a:solidFill>
                <a:latin typeface="Arial"/>
              </a:defRPr>
            </a:pPr>
            <a:endParaRPr lang="en-US"/>
          </a:p>
        </c:txPr>
        <c:crossAx val="2094734554"/>
        <c:crosses val="autoZero"/>
        <c:crossBetween val="between"/>
        <c:majorUnit val="10"/>
      </c:valAx>
      <c:spPr>
        <a:solidFill>
          <a:srgbClr val="35525F"/>
        </a:solidFill>
        <a:ln>
          <a:noFill/>
        </a:ln>
        <a:effectLst/>
      </c:spPr>
    </c:plotArea>
    <c:legend>
      <c:legendPos val="r"/>
      <c:overlay val="0"/>
      <c:txPr>
        <a:bodyPr/>
        <a:lstStyle/>
        <a:p>
          <a:pPr>
            <a:defRPr sz="1100">
              <a:solidFill>
                <a:srgbClr val="E3EAF0"/>
              </a:solidFill>
            </a:defRPr>
          </a:pPr>
          <a:endParaRPr lang="en-US"/>
        </a:p>
      </c:txPr>
    </c:legend>
    <c:plotVisOnly val="1"/>
    <c:dispBlanksAs val="span"/>
  </c:chart>
  <c:spPr>
    <a:solidFill>
      <a:srgbClr val="35525F"/>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BERT (Bidirectional Encoder Representations from Transformers), from Google AI Language, pre-trains deep bidirectional representations by masking 15% of tokens and predicting them from both sides, plus a next-sentence task. It then fine-tunes with one added output layer. The paper reports new state of the art on 11 NLP tasks: GLUE 80.5 (+7.7 absolute), MultiNLI 86.7 (+4.6), SQuAD v1.1 F1 93.2 (+1.5) and SQuAD v2.0 F1 83.1 (+5.1).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closer: masked LM gives deep bidirectional representations, NSP adds cross-sentence relations, and one pre-trained model adapts to any task through fine-tuning. Scale improves even tiny downstream datasets. BERT advances 11 NLP tasks — GLUE 80.5, SQuAD v1.1 F1 93.2, SQuAD v2.0 F1 83.1 — and the code and pre-trained models are public on GitHub.</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prior art shares one objective: unidirectional language modeling. GPT trains left-to-right so each token can only attend to previous tokens; ELMo trains a left-to-right and a right-to-left LSTM separately and concatenates them, which is shallow rather than deep. Both approaches limit the architectures available at pre-training time, and the paper argues this is especially harmful for token-level tasks like question answering.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BERT uses WordPiece with a 30,000-token vocabulary. Every sequence starts with [CLS]; its final hidden state C is the aggregate for classification tasks. Sentence pairs are packed with [SEP] between them, and a learned segment embedding marks sentence A versus B. The input embedding for each token sums token, segment and position embeddings. BERT BASE matches OpenAI GPT’s size (110M) for fair comparison; LARGE is 340M.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Masked LM chooses 15% of WordPiece tokens at random in each sequence and predicts only those masked tokens (not the whole input). The 80/10/10 split: 80% [MASK], 10% random token, 10% unchanged. Random replacement affects 1.5% of tokens and does not harm language understanding. Unlike left-to-right LM, MLM predicts only 15% of tokens per batch, so it converges marginally slower — but its accuracy gains far outweigh the extra pre-training cost.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Sentence Prediction is the second unsupervised objective: 50% IsNext, 50% NotNext, generated trivially from any monolingual corpus. The pre-training corpus is BooksCorpus (800M words) plus English Wikipedia (2,500M words) — document-level, not shuffled sentences, to extract long contiguous sequences. Training: 1,000,000 steps at 128k tokens/batch (256 sequences × 512 tokens), about 40 epochs; Adam with lr 1e-4, β1 0.9, β2 0.999, 0.1 dropout, gelu activation. Each model took 4 days on Cloud TPUs.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Table 1 of the paper: GLUE test results scored by the evaluation server. The abstract headline is BERT LARGE 80.5, 7.7 points above OpenAI GPT’s 72.8 leaderboard entry. BERT BASE (79.6) and LARGE (80.5) both beat every prior system; BERT BASE and OpenAI GPT are nearly identical architectures apart from attention masking, so the gap is the bidirectionality. LARGE improves most on small datasets. Fine-tuning used batch 32, 3 epochs, and a Dev-selected learning rate.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paper’s Table 1 grid: 8 GLUE tasks × 5 systems. The slide shows four representative tasks plus the average; MNLI is the matched split. Training-example counts run from 392k (MNLI) down to 2.5k (RTE). BERT BASE and OpenAI GPT are nearly identical in architecture apart from attention masking, which is why the comparison isolates bidirectionality. LARGE’s biggest gains come on the smallest datasets.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SQuAD v1.1: BERT LARGE ensemble with TriviaQA reaches 93.2 test F1, +1.5 over the top leaderboard ensemble; a single BERT model also beats the top ensemble. SQuAD v2.0 adds unanswerable questions; BERT treats no-answer as a [CLS] span and reaches 83.1 test F1, +5.1 over the prior best. Fine-tuning: 3 epochs, lr 5e-5, batch 32 for v1.1; 2 epochs, lr 5e-5, batch 48 for v2.0. TriviaQA augmentation costs only 0.1–0.4 F1.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Table 5 ablations use BERT BASE with identical data, scheme and hyperparameters. Removing NSP hurts QNLI, MNLI and SQuAD. Replacing MLM with a left-to-right LM (comparable to OpenAI GPT) hurts all tasks, most sharply MRPC and SQuAD. Adding a BiLSTM rescues some SQuAD but still loses to bidirectional pre-training. Table 6: larger models strictly improve all four datasets, including MRPC with 3,600 examples — the first convincing demonstration that extreme scale helps very small tasks when pre-training is sufficient.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Slide-10-image-1.png"/><Relationship Id="rId2" Type="http://schemas.openxmlformats.org/officeDocument/2006/relationships/image" Target="../media/image-10-2.png"/><Relationship Id="rId3" Type="http://schemas.openxmlformats.org/officeDocument/2006/relationships/image" Target="../media/image-10-2.png"/><Relationship Id="rId4" Type="http://schemas.openxmlformats.org/officeDocument/2006/relationships/image" Target="../media/image-10-2.png"/><Relationship Id="rId5" Type="http://schemas.openxmlformats.org/officeDocument/2006/relationships/slideLayout" Target="../slideLayouts/slideLayout1.xml"/><Relationship Id="rId6"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Slide-2-image-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Slide-3-image-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slideLayout" Target="../slideLayouts/slideLayout1.xml"/><Relationship Id="rId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Slide-4-image-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3.png"/><Relationship Id="rId5" Type="http://schemas.openxmlformats.org/officeDocument/2006/relationships/image" Target="../media/image-4-3.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Slide-5-image-1.png"/><Relationship Id="rId2" Type="http://schemas.openxmlformats.org/officeDocument/2006/relationships/image" Target="../media/image-5-2.png"/><Relationship Id="rId3" Type="http://schemas.openxmlformats.org/officeDocument/2006/relationships/slideLayout" Target="../slideLayouts/slideLayout1.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chart" Target="/ppt/charts/chart1.xml"/><Relationship Id="rId1" Type="http://schemas.openxmlformats.org/officeDocument/2006/relationships/image" Target="../media/Slide-6-image-1.png"/><Relationship Id="rId2" Type="http://schemas.openxmlformats.org/officeDocument/2006/relationships/image" Target="../media/image-6-2.png"/><Relationship Id="rId4" Type="http://schemas.openxmlformats.org/officeDocument/2006/relationships/slideLayout" Target="../slideLayouts/slideLayout1.xml"/><Relationship Id="rId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Slide-7-image-1.png"/><Relationship Id="rId2" Type="http://schemas.openxmlformats.org/officeDocument/2006/relationships/image" Target="../media/image-7-2.png"/><Relationship Id="rId3" Type="http://schemas.openxmlformats.org/officeDocument/2006/relationships/slideLayout" Target="../slideLayouts/slideLayout1.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chart" Target="/ppt/charts/chart2.xml"/><Relationship Id="rId1" Type="http://schemas.openxmlformats.org/officeDocument/2006/relationships/image" Target="../media/Slide-8-image-1.png"/><Relationship Id="rId2" Type="http://schemas.openxmlformats.org/officeDocument/2006/relationships/image" Target="../media/image-8-2.pn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Slide-9-image-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3.png"/><Relationship Id="rId5" Type="http://schemas.openxmlformats.org/officeDocument/2006/relationships/image" Target="../media/image-9-3.png"/><Relationship Id="rId6" Type="http://schemas.openxmlformats.org/officeDocument/2006/relationships/image" Target="../media/image-9-3.png"/><Relationship Id="rId7" Type="http://schemas.openxmlformats.org/officeDocument/2006/relationships/slideLayout" Target="../slideLayouts/slideLayout1.xml"/><Relationship Id="rId8"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777240" y="1051560"/>
            <a:ext cx="6400800" cy="310896"/>
          </a:xfrm>
          <a:prstGeom prst="rect">
            <a:avLst/>
          </a:prstGeom>
          <a:noFill/>
          <a:ln/>
        </p:spPr>
        <p:txBody>
          <a:bodyPr wrap="square" lIns="0" tIns="0" rIns="0" bIns="0" rtlCol="0" anchor="ctr"/>
          <a:lstStyle/>
          <a:p>
            <a:pPr indent="0" marL="0">
              <a:buNone/>
            </a:pPr>
            <a:r>
              <a:rPr lang="en-US" sz="1200" b="1" spc="200" kern="0" dirty="0">
                <a:solidFill>
                  <a:srgbClr val="FFB347"/>
                </a:solidFill>
                <a:latin typeface="Arial" pitchFamily="34" charset="0"/>
                <a:ea typeface="Arial" pitchFamily="34" charset="-122"/>
                <a:cs typeface="Arial" pitchFamily="34" charset="-120"/>
              </a:rPr>
              <a:t>RESEARCH BRIEFING · arXiv:1810.04805</a:t>
            </a:r>
            <a:endParaRPr lang="en-US" sz="1200" dirty="0"/>
          </a:p>
        </p:txBody>
      </p:sp>
      <p:sp>
        <p:nvSpPr>
          <p:cNvPr id="3" name="Text 1"/>
          <p:cNvSpPr txBox="1"/>
          <p:nvPr/>
        </p:nvSpPr>
        <p:spPr>
          <a:xfrm>
            <a:off x="777240" y="1371600"/>
            <a:ext cx="10881360" cy="658368"/>
          </a:xfrm>
          <a:prstGeom prst="rect">
            <a:avLst/>
          </a:prstGeom>
          <a:noFill/>
          <a:ln/>
        </p:spPr>
        <p:txBody>
          <a:bodyPr wrap="square" lIns="0" tIns="0" rIns="0" bIns="0" rtlCol="0" anchor="t"/>
          <a:lstStyle/>
          <a:p>
            <a:pPr indent="0" marL="0">
              <a:buNone/>
            </a:pPr>
            <a:r>
              <a:rPr lang="en-US" sz="4200" b="1" dirty="0">
                <a:solidFill>
                  <a:srgbClr val="F4F7FB"/>
                </a:solidFill>
                <a:latin typeface="Cambria" pitchFamily="34" charset="0"/>
                <a:ea typeface="Cambria" pitchFamily="34" charset="-122"/>
                <a:cs typeface="Cambria" pitchFamily="34" charset="-120"/>
              </a:rPr>
              <a:t>Reading both directions at once</a:t>
            </a:r>
            <a:endParaRPr lang="en-US" sz="4200" dirty="0"/>
          </a:p>
        </p:txBody>
      </p:sp>
      <p:sp>
        <p:nvSpPr>
          <p:cNvPr id="4" name="Text 2"/>
          <p:cNvSpPr txBox="1"/>
          <p:nvPr/>
        </p:nvSpPr>
        <p:spPr>
          <a:xfrm>
            <a:off x="777240" y="2377440"/>
            <a:ext cx="7132320" cy="548640"/>
          </a:xfrm>
          <a:prstGeom prst="rect">
            <a:avLst/>
          </a:prstGeom>
          <a:noFill/>
          <a:ln/>
        </p:spPr>
        <p:txBody>
          <a:bodyPr wrap="square" lIns="0" tIns="0" rIns="0" bIns="0" rtlCol="0" anchor="t"/>
          <a:lstStyle/>
          <a:p>
            <a:pPr indent="0" marL="0">
              <a:buNone/>
            </a:pPr>
            <a:r>
              <a:rPr lang="en-US" sz="1600" dirty="0">
                <a:solidFill>
                  <a:srgbClr val="F4F7FB"/>
                </a:solidFill>
                <a:latin typeface="Arial" pitchFamily="34" charset="0"/>
                <a:ea typeface="Arial" pitchFamily="34" charset="-122"/>
                <a:cs typeface="Arial" pitchFamily="34" charset="-120"/>
              </a:rPr>
              <a:t>How BERT pre-trains a deep bidirectional Transformer for language understanding</a:t>
            </a:r>
            <a:endParaRPr lang="en-US" sz="1600" dirty="0"/>
          </a:p>
        </p:txBody>
      </p:sp>
      <p:sp>
        <p:nvSpPr>
          <p:cNvPr id="5" name="Shape 3"/>
          <p:cNvSpPr/>
          <p:nvPr/>
        </p:nvSpPr>
        <p:spPr>
          <a:xfrm>
            <a:off x="777240" y="3401568"/>
            <a:ext cx="1810512" cy="749808"/>
          </a:xfrm>
          <a:prstGeom prst="roundRect">
            <a:avLst>
              <a:gd name="adj" fmla="val 12195"/>
            </a:avLst>
          </a:prstGeom>
          <a:solidFill>
            <a:srgbClr val="1D2E38">
              <a:alpha val="72000"/>
            </a:srgbClr>
          </a:solidFill>
          <a:ln w="9525">
            <a:solidFill>
              <a:srgbClr val="52727F"/>
            </a:solidFill>
            <a:prstDash val="solid"/>
          </a:ln>
        </p:spPr>
      </p:sp>
      <p:sp>
        <p:nvSpPr>
          <p:cNvPr id="6" name="Text 4"/>
          <p:cNvSpPr txBox="1"/>
          <p:nvPr/>
        </p:nvSpPr>
        <p:spPr>
          <a:xfrm>
            <a:off x="777240" y="3493008"/>
            <a:ext cx="1810512" cy="402336"/>
          </a:xfrm>
          <a:prstGeom prst="rect">
            <a:avLst/>
          </a:prstGeom>
          <a:noFill/>
          <a:ln/>
        </p:spPr>
        <p:txBody>
          <a:bodyPr wrap="square" lIns="0" tIns="0" rIns="0" bIns="0" rtlCol="0" anchor="ctr"/>
          <a:lstStyle/>
          <a:p>
            <a:pPr algn="ctr" indent="0" marL="0">
              <a:buNone/>
            </a:pPr>
            <a:r>
              <a:rPr lang="en-US" sz="2600" b="1" dirty="0">
                <a:solidFill>
                  <a:srgbClr val="F4F7FB"/>
                </a:solidFill>
                <a:latin typeface="Cambria" pitchFamily="34" charset="0"/>
                <a:ea typeface="Cambria" pitchFamily="34" charset="-122"/>
                <a:cs typeface="Cambria" pitchFamily="34" charset="-120"/>
              </a:rPr>
              <a:t>80.5</a:t>
            </a:r>
            <a:endParaRPr lang="en-US" sz="2600" dirty="0"/>
          </a:p>
        </p:txBody>
      </p:sp>
      <p:sp>
        <p:nvSpPr>
          <p:cNvPr id="7" name="Text 5"/>
          <p:cNvSpPr txBox="1"/>
          <p:nvPr/>
        </p:nvSpPr>
        <p:spPr>
          <a:xfrm>
            <a:off x="777240" y="3895344"/>
            <a:ext cx="1810512" cy="219456"/>
          </a:xfrm>
          <a:prstGeom prst="rect">
            <a:avLst/>
          </a:prstGeom>
          <a:noFill/>
          <a:ln/>
        </p:spPr>
        <p:txBody>
          <a:bodyPr wrap="square" lIns="0" tIns="0" rIns="0" bIns="0" rtlCol="0" anchor="ctr"/>
          <a:lstStyle/>
          <a:p>
            <a:pPr algn="ctr" indent="0" marL="0">
              <a:buNone/>
            </a:pPr>
            <a:r>
              <a:rPr lang="en-US" sz="1000" dirty="0">
                <a:solidFill>
                  <a:srgbClr val="E3EAF0"/>
                </a:solidFill>
                <a:latin typeface="Arial" pitchFamily="34" charset="0"/>
                <a:ea typeface="Arial" pitchFamily="34" charset="-122"/>
                <a:cs typeface="Arial" pitchFamily="34" charset="-120"/>
              </a:rPr>
              <a:t>GLUE score</a:t>
            </a:r>
            <a:endParaRPr lang="en-US" sz="1000" dirty="0"/>
          </a:p>
        </p:txBody>
      </p:sp>
      <p:sp>
        <p:nvSpPr>
          <p:cNvPr id="8" name="Shape 6"/>
          <p:cNvSpPr/>
          <p:nvPr/>
        </p:nvSpPr>
        <p:spPr>
          <a:xfrm>
            <a:off x="2734056" y="3401568"/>
            <a:ext cx="1810512" cy="749808"/>
          </a:xfrm>
          <a:prstGeom prst="roundRect">
            <a:avLst>
              <a:gd name="adj" fmla="val 12195"/>
            </a:avLst>
          </a:prstGeom>
          <a:solidFill>
            <a:srgbClr val="1D2E38">
              <a:alpha val="72000"/>
            </a:srgbClr>
          </a:solidFill>
          <a:ln w="9525">
            <a:solidFill>
              <a:srgbClr val="52727F"/>
            </a:solidFill>
            <a:prstDash val="solid"/>
          </a:ln>
        </p:spPr>
      </p:sp>
      <p:sp>
        <p:nvSpPr>
          <p:cNvPr id="9" name="Text 7"/>
          <p:cNvSpPr txBox="1"/>
          <p:nvPr/>
        </p:nvSpPr>
        <p:spPr>
          <a:xfrm>
            <a:off x="2734056" y="3493008"/>
            <a:ext cx="1810512" cy="402336"/>
          </a:xfrm>
          <a:prstGeom prst="rect">
            <a:avLst/>
          </a:prstGeom>
          <a:noFill/>
          <a:ln/>
        </p:spPr>
        <p:txBody>
          <a:bodyPr wrap="square" lIns="0" tIns="0" rIns="0" bIns="0" rtlCol="0" anchor="ctr"/>
          <a:lstStyle/>
          <a:p>
            <a:pPr algn="ctr" indent="0" marL="0">
              <a:buNone/>
            </a:pPr>
            <a:r>
              <a:rPr lang="en-US" sz="2600" b="1" dirty="0">
                <a:solidFill>
                  <a:srgbClr val="F4F7FB"/>
                </a:solidFill>
                <a:latin typeface="Cambria" pitchFamily="34" charset="0"/>
                <a:ea typeface="Cambria" pitchFamily="34" charset="-122"/>
                <a:cs typeface="Cambria" pitchFamily="34" charset="-120"/>
              </a:rPr>
              <a:t>93.2</a:t>
            </a:r>
            <a:endParaRPr lang="en-US" sz="2600" dirty="0"/>
          </a:p>
        </p:txBody>
      </p:sp>
      <p:sp>
        <p:nvSpPr>
          <p:cNvPr id="10" name="Text 8"/>
          <p:cNvSpPr txBox="1"/>
          <p:nvPr/>
        </p:nvSpPr>
        <p:spPr>
          <a:xfrm>
            <a:off x="2734056" y="3895344"/>
            <a:ext cx="1810512" cy="219456"/>
          </a:xfrm>
          <a:prstGeom prst="rect">
            <a:avLst/>
          </a:prstGeom>
          <a:noFill/>
          <a:ln/>
        </p:spPr>
        <p:txBody>
          <a:bodyPr wrap="square" lIns="0" tIns="0" rIns="0" bIns="0" rtlCol="0" anchor="ctr"/>
          <a:lstStyle/>
          <a:p>
            <a:pPr algn="ctr" indent="0" marL="0">
              <a:buNone/>
            </a:pPr>
            <a:r>
              <a:rPr lang="en-US" sz="1000" dirty="0">
                <a:solidFill>
                  <a:srgbClr val="E3EAF0"/>
                </a:solidFill>
                <a:latin typeface="Arial" pitchFamily="34" charset="0"/>
                <a:ea typeface="Arial" pitchFamily="34" charset="-122"/>
                <a:cs typeface="Arial" pitchFamily="34" charset="-120"/>
              </a:rPr>
              <a:t>SQuAD v1.1 F1</a:t>
            </a:r>
            <a:endParaRPr lang="en-US" sz="1000" dirty="0"/>
          </a:p>
        </p:txBody>
      </p:sp>
      <p:sp>
        <p:nvSpPr>
          <p:cNvPr id="11" name="Shape 9"/>
          <p:cNvSpPr/>
          <p:nvPr/>
        </p:nvSpPr>
        <p:spPr>
          <a:xfrm>
            <a:off x="4690872" y="3401568"/>
            <a:ext cx="1810512" cy="749808"/>
          </a:xfrm>
          <a:prstGeom prst="roundRect">
            <a:avLst>
              <a:gd name="adj" fmla="val 12195"/>
            </a:avLst>
          </a:prstGeom>
          <a:solidFill>
            <a:srgbClr val="1D2E38">
              <a:alpha val="72000"/>
            </a:srgbClr>
          </a:solidFill>
          <a:ln w="9525">
            <a:solidFill>
              <a:srgbClr val="52727F"/>
            </a:solidFill>
            <a:prstDash val="solid"/>
          </a:ln>
        </p:spPr>
      </p:sp>
      <p:sp>
        <p:nvSpPr>
          <p:cNvPr id="12" name="Text 10"/>
          <p:cNvSpPr txBox="1"/>
          <p:nvPr/>
        </p:nvSpPr>
        <p:spPr>
          <a:xfrm>
            <a:off x="4690872" y="3493008"/>
            <a:ext cx="1810512" cy="402336"/>
          </a:xfrm>
          <a:prstGeom prst="rect">
            <a:avLst/>
          </a:prstGeom>
          <a:noFill/>
          <a:ln/>
        </p:spPr>
        <p:txBody>
          <a:bodyPr wrap="square" lIns="0" tIns="0" rIns="0" bIns="0" rtlCol="0" anchor="ctr"/>
          <a:lstStyle/>
          <a:p>
            <a:pPr algn="ctr" indent="0" marL="0">
              <a:buNone/>
            </a:pPr>
            <a:r>
              <a:rPr lang="en-US" sz="2600" b="1" dirty="0">
                <a:solidFill>
                  <a:srgbClr val="F4F7FB"/>
                </a:solidFill>
                <a:latin typeface="Cambria" pitchFamily="34" charset="0"/>
                <a:ea typeface="Cambria" pitchFamily="34" charset="-122"/>
                <a:cs typeface="Cambria" pitchFamily="34" charset="-120"/>
              </a:rPr>
              <a:t>83.1</a:t>
            </a:r>
            <a:endParaRPr lang="en-US" sz="2600" dirty="0"/>
          </a:p>
        </p:txBody>
      </p:sp>
      <p:sp>
        <p:nvSpPr>
          <p:cNvPr id="13" name="Text 11"/>
          <p:cNvSpPr txBox="1"/>
          <p:nvPr/>
        </p:nvSpPr>
        <p:spPr>
          <a:xfrm>
            <a:off x="4690872" y="3895344"/>
            <a:ext cx="1810512" cy="219456"/>
          </a:xfrm>
          <a:prstGeom prst="rect">
            <a:avLst/>
          </a:prstGeom>
          <a:noFill/>
          <a:ln/>
        </p:spPr>
        <p:txBody>
          <a:bodyPr wrap="square" lIns="0" tIns="0" rIns="0" bIns="0" rtlCol="0" anchor="ctr"/>
          <a:lstStyle/>
          <a:p>
            <a:pPr algn="ctr" indent="0" marL="0">
              <a:buNone/>
            </a:pPr>
            <a:r>
              <a:rPr lang="en-US" sz="1000" dirty="0">
                <a:solidFill>
                  <a:srgbClr val="E3EAF0"/>
                </a:solidFill>
                <a:latin typeface="Arial" pitchFamily="34" charset="0"/>
                <a:ea typeface="Arial" pitchFamily="34" charset="-122"/>
                <a:cs typeface="Arial" pitchFamily="34" charset="-120"/>
              </a:rPr>
              <a:t>SQuAD v2.0 F1</a:t>
            </a:r>
            <a:endParaRPr lang="en-US" sz="1000" dirty="0"/>
          </a:p>
        </p:txBody>
      </p:sp>
      <p:sp>
        <p:nvSpPr>
          <p:cNvPr id="14" name="Shape 12"/>
          <p:cNvSpPr/>
          <p:nvPr/>
        </p:nvSpPr>
        <p:spPr>
          <a:xfrm>
            <a:off x="6647688" y="3401568"/>
            <a:ext cx="1810512" cy="749808"/>
          </a:xfrm>
          <a:prstGeom prst="roundRect">
            <a:avLst>
              <a:gd name="adj" fmla="val 12195"/>
            </a:avLst>
          </a:prstGeom>
          <a:solidFill>
            <a:srgbClr val="1D2E38">
              <a:alpha val="72000"/>
            </a:srgbClr>
          </a:solidFill>
          <a:ln w="9525">
            <a:solidFill>
              <a:srgbClr val="52727F"/>
            </a:solidFill>
            <a:prstDash val="solid"/>
          </a:ln>
        </p:spPr>
      </p:sp>
      <p:sp>
        <p:nvSpPr>
          <p:cNvPr id="15" name="Text 13"/>
          <p:cNvSpPr txBox="1"/>
          <p:nvPr/>
        </p:nvSpPr>
        <p:spPr>
          <a:xfrm>
            <a:off x="6647688" y="3493008"/>
            <a:ext cx="1810512" cy="402336"/>
          </a:xfrm>
          <a:prstGeom prst="rect">
            <a:avLst/>
          </a:prstGeom>
          <a:noFill/>
          <a:ln/>
        </p:spPr>
        <p:txBody>
          <a:bodyPr wrap="square" lIns="0" tIns="0" rIns="0" bIns="0" rtlCol="0" anchor="ctr"/>
          <a:lstStyle/>
          <a:p>
            <a:pPr algn="ctr" indent="0" marL="0">
              <a:buNone/>
            </a:pPr>
            <a:r>
              <a:rPr lang="en-US" sz="2600" b="1" dirty="0">
                <a:solidFill>
                  <a:srgbClr val="F4F7FB"/>
                </a:solidFill>
                <a:latin typeface="Cambria" pitchFamily="34" charset="0"/>
                <a:ea typeface="Cambria" pitchFamily="34" charset="-122"/>
                <a:cs typeface="Cambria" pitchFamily="34" charset="-120"/>
              </a:rPr>
              <a:t>11</a:t>
            </a:r>
            <a:endParaRPr lang="en-US" sz="2600" dirty="0"/>
          </a:p>
        </p:txBody>
      </p:sp>
      <p:sp>
        <p:nvSpPr>
          <p:cNvPr id="16" name="Text 14"/>
          <p:cNvSpPr txBox="1"/>
          <p:nvPr/>
        </p:nvSpPr>
        <p:spPr>
          <a:xfrm>
            <a:off x="6647688" y="3895344"/>
            <a:ext cx="1810512" cy="219456"/>
          </a:xfrm>
          <a:prstGeom prst="rect">
            <a:avLst/>
          </a:prstGeom>
          <a:noFill/>
          <a:ln/>
        </p:spPr>
        <p:txBody>
          <a:bodyPr wrap="square" lIns="0" tIns="0" rIns="0" bIns="0" rtlCol="0" anchor="ctr"/>
          <a:lstStyle/>
          <a:p>
            <a:pPr algn="ctr" indent="0" marL="0">
              <a:buNone/>
            </a:pPr>
            <a:r>
              <a:rPr lang="en-US" sz="1000" dirty="0">
                <a:solidFill>
                  <a:srgbClr val="E3EAF0"/>
                </a:solidFill>
                <a:latin typeface="Arial" pitchFamily="34" charset="0"/>
                <a:ea typeface="Arial" pitchFamily="34" charset="-122"/>
                <a:cs typeface="Arial" pitchFamily="34" charset="-120"/>
              </a:rPr>
              <a:t>tasks at SOTA</a:t>
            </a:r>
            <a:endParaRPr lang="en-US" sz="1000" dirty="0"/>
          </a:p>
        </p:txBody>
      </p:sp>
      <p:sp>
        <p:nvSpPr>
          <p:cNvPr id="17" name="Text 15"/>
          <p:cNvSpPr txBox="1"/>
          <p:nvPr/>
        </p:nvSpPr>
        <p:spPr>
          <a:xfrm>
            <a:off x="777240" y="4526280"/>
            <a:ext cx="4572000" cy="274320"/>
          </a:xfrm>
          <a:prstGeom prst="rect">
            <a:avLst/>
          </a:prstGeom>
          <a:noFill/>
          <a:ln/>
        </p:spPr>
        <p:txBody>
          <a:bodyPr wrap="square" lIns="0" tIns="0" rIns="0" bIns="0" rtlCol="0" anchor="ctr"/>
          <a:lstStyle/>
          <a:p>
            <a:pPr algn="l" indent="0" marL="0">
              <a:buNone/>
            </a:pPr>
            <a:r>
              <a:rPr lang="en-US" sz="900" dirty="0">
                <a:solidFill>
                  <a:srgbClr val="E3EAF0"/>
                </a:solidFill>
                <a:latin typeface="Arial" pitchFamily="34" charset="0"/>
                <a:ea typeface="Arial" pitchFamily="34" charset="-122"/>
                <a:cs typeface="Arial" pitchFamily="34" charset="-120"/>
              </a:rPr>
              <a:t>Photo by Steve A Johnson on Pexels</a:t>
            </a:r>
            <a:endParaRPr lang="en-US" sz="900" dirty="0"/>
          </a:p>
        </p:txBody>
      </p:sp>
      <p:sp>
        <p:nvSpPr>
          <p:cNvPr id="18" name="Text 16"/>
          <p:cNvSpPr txBox="1"/>
          <p:nvPr/>
        </p:nvSpPr>
        <p:spPr>
          <a:xfrm>
            <a:off x="777240" y="5138928"/>
            <a:ext cx="10058400" cy="274320"/>
          </a:xfrm>
          <a:prstGeom prst="rect">
            <a:avLst/>
          </a:prstGeom>
          <a:noFill/>
          <a:ln/>
        </p:spPr>
        <p:txBody>
          <a:bodyPr wrap="square" lIns="0" tIns="0" rIns="0" bIns="0" rtlCol="0" anchor="ctr"/>
          <a:lstStyle/>
          <a:p>
            <a:pPr algn="l" indent="0" marL="0">
              <a:buNone/>
            </a:pPr>
            <a:r>
              <a:rPr lang="en-US" sz="1100" dirty="0">
                <a:solidFill>
                  <a:srgbClr val="E3EAF0"/>
                </a:solidFill>
                <a:latin typeface="Arial" pitchFamily="34" charset="0"/>
                <a:ea typeface="Arial" pitchFamily="34" charset="-122"/>
                <a:cs typeface="Arial" pitchFamily="34" charset="-120"/>
              </a:rPr>
              <a:t>Google AI Language · Devlin, Chang, Lee, Toutanova</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548640" y="502920"/>
            <a:ext cx="10058400" cy="310896"/>
          </a:xfrm>
          <a:prstGeom prst="rect">
            <a:avLst/>
          </a:prstGeom>
          <a:noFill/>
          <a:ln/>
        </p:spPr>
        <p:txBody>
          <a:bodyPr wrap="square" lIns="0" tIns="0" rIns="0" bIns="0" rtlCol="0" anchor="ctr"/>
          <a:lstStyle/>
          <a:p>
            <a:pPr indent="0" marL="0">
              <a:buNone/>
            </a:pPr>
            <a:r>
              <a:rPr lang="en-US" sz="1200" b="1" spc="200" kern="0" dirty="0">
                <a:solidFill>
                  <a:srgbClr val="FFB347"/>
                </a:solidFill>
                <a:latin typeface="Arial" pitchFamily="34" charset="0"/>
                <a:ea typeface="Arial" pitchFamily="34" charset="-122"/>
                <a:cs typeface="Arial" pitchFamily="34" charset="-120"/>
              </a:rPr>
              <a:t>THE TAKEAWAY</a:t>
            </a:r>
            <a:endParaRPr lang="en-US" sz="1200" dirty="0"/>
          </a:p>
        </p:txBody>
      </p:sp>
      <p:sp>
        <p:nvSpPr>
          <p:cNvPr id="3" name="Text 1"/>
          <p:cNvSpPr txBox="1"/>
          <p:nvPr/>
        </p:nvSpPr>
        <p:spPr>
          <a:xfrm>
            <a:off x="548640" y="841248"/>
            <a:ext cx="11091672" cy="731520"/>
          </a:xfrm>
          <a:prstGeom prst="rect">
            <a:avLst/>
          </a:prstGeom>
          <a:noFill/>
          <a:ln/>
        </p:spPr>
        <p:txBody>
          <a:bodyPr wrap="square" lIns="0" tIns="0" rIns="0" bIns="0" rtlCol="0" anchor="t"/>
          <a:lstStyle/>
          <a:p>
            <a:pPr indent="0" marL="0">
              <a:buNone/>
            </a:pPr>
            <a:r>
              <a:rPr lang="en-US" sz="3600" b="1" dirty="0">
                <a:solidFill>
                  <a:srgbClr val="F4F7FB"/>
                </a:solidFill>
                <a:latin typeface="Cambria" pitchFamily="34" charset="0"/>
                <a:ea typeface="Cambria" pitchFamily="34" charset="-122"/>
                <a:cs typeface="Cambria" pitchFamily="34" charset="-120"/>
              </a:rPr>
              <a:t>Pre-train once, fine-tune everywhere</a:t>
            </a:r>
            <a:endParaRPr lang="en-US" sz="3600" dirty="0"/>
          </a:p>
        </p:txBody>
      </p:sp>
      <p:pic>
        <p:nvPicPr>
          <p:cNvPr id="4" name="Image 0" descr="assets/card_381x255.png">    </p:cNvPr>
          <p:cNvPicPr>
            <a:picLocks noChangeAspect="1"/>
          </p:cNvPicPr>
          <p:nvPr/>
        </p:nvPicPr>
        <p:blipFill>
          <a:blip r:embed="rId2"/>
          <a:stretch>
            <a:fillRect/>
          </a:stretch>
        </p:blipFill>
        <p:spPr>
          <a:xfrm>
            <a:off x="548640" y="2103120"/>
            <a:ext cx="3483864" cy="1417320"/>
          </a:xfrm>
          <a:prstGeom prst="rect">
            <a:avLst/>
          </a:prstGeom>
        </p:spPr>
      </p:pic>
      <p:sp>
        <p:nvSpPr>
          <p:cNvPr id="5" name="Shape 2"/>
          <p:cNvSpPr/>
          <p:nvPr/>
        </p:nvSpPr>
        <p:spPr>
          <a:xfrm>
            <a:off x="548640" y="2103120"/>
            <a:ext cx="3483864" cy="1417320"/>
          </a:xfrm>
          <a:prstGeom prst="roundRect">
            <a:avLst>
              <a:gd name="adj" fmla="val 7742"/>
            </a:avLst>
          </a:prstGeom>
          <a:solidFill>
            <a:srgbClr val="35525F">
              <a:alpha val="0"/>
            </a:srgbClr>
          </a:solidFill>
          <a:ln w="12700">
            <a:solidFill>
              <a:srgbClr val="52727F"/>
            </a:solidFill>
            <a:prstDash val="solid"/>
          </a:ln>
        </p:spPr>
      </p:sp>
      <p:sp>
        <p:nvSpPr>
          <p:cNvPr id="6" name="Text 3"/>
          <p:cNvSpPr txBox="1"/>
          <p:nvPr/>
        </p:nvSpPr>
        <p:spPr>
          <a:xfrm>
            <a:off x="749808" y="2286000"/>
            <a:ext cx="3081528" cy="329184"/>
          </a:xfrm>
          <a:prstGeom prst="rect">
            <a:avLst/>
          </a:prstGeom>
          <a:noFill/>
          <a:ln/>
        </p:spPr>
        <p:txBody>
          <a:bodyPr wrap="square" lIns="0" tIns="0" rIns="0" bIns="0" rtlCol="0" anchor="ctr"/>
          <a:lstStyle/>
          <a:p>
            <a:pPr indent="0" marL="0">
              <a:buNone/>
            </a:pPr>
            <a:r>
              <a:rPr lang="en-US" sz="1500" b="1" dirty="0">
                <a:solidFill>
                  <a:srgbClr val="F4F7FB"/>
                </a:solidFill>
                <a:latin typeface="Cambria" pitchFamily="34" charset="0"/>
                <a:ea typeface="Cambria" pitchFamily="34" charset="-122"/>
                <a:cs typeface="Cambria" pitchFamily="34" charset="-120"/>
              </a:rPr>
              <a:t>Mask, don’t generate</a:t>
            </a:r>
            <a:endParaRPr lang="en-US" sz="1500" dirty="0"/>
          </a:p>
        </p:txBody>
      </p:sp>
      <p:sp>
        <p:nvSpPr>
          <p:cNvPr id="7" name="Text 4"/>
          <p:cNvSpPr txBox="1"/>
          <p:nvPr/>
        </p:nvSpPr>
        <p:spPr>
          <a:xfrm>
            <a:off x="749808" y="2651760"/>
            <a:ext cx="3081528" cy="777240"/>
          </a:xfrm>
          <a:prstGeom prst="rect">
            <a:avLst/>
          </a:prstGeom>
          <a:noFill/>
          <a:ln/>
        </p:spPr>
        <p:txBody>
          <a:bodyPr wrap="square" lIns="0" tIns="0" rIns="0" bIns="0" rtlCol="0" anchor="t"/>
          <a:lstStyle/>
          <a:p>
            <a:pPr indent="0" marL="0">
              <a:lnSpc>
                <a:spcPct val="115000"/>
              </a:lnSpc>
              <a:buNone/>
            </a:pPr>
            <a:r>
              <a:rPr lang="en-US" sz="1200" dirty="0">
                <a:solidFill>
                  <a:srgbClr val="E3EAF0"/>
                </a:solidFill>
                <a:latin typeface="Arial" pitchFamily="34" charset="0"/>
                <a:ea typeface="Arial" pitchFamily="34" charset="-122"/>
                <a:cs typeface="Arial" pitchFamily="34" charset="-120"/>
              </a:rPr>
              <a:t>Predict 15% of masked tokens from both sides; next-sentence prediction adds sentence relations.</a:t>
            </a:r>
            <a:endParaRPr lang="en-US" sz="1200" dirty="0"/>
          </a:p>
        </p:txBody>
      </p:sp>
      <p:pic>
        <p:nvPicPr>
          <p:cNvPr id="8" name="Image 1" descr="assets/card_381x255.png">    </p:cNvPr>
          <p:cNvPicPr>
            <a:picLocks noChangeAspect="1"/>
          </p:cNvPicPr>
          <p:nvPr/>
        </p:nvPicPr>
        <p:blipFill>
          <a:blip r:embed="rId3"/>
          <a:stretch>
            <a:fillRect/>
          </a:stretch>
        </p:blipFill>
        <p:spPr>
          <a:xfrm>
            <a:off x="4352544" y="2103120"/>
            <a:ext cx="3483864" cy="1417320"/>
          </a:xfrm>
          <a:prstGeom prst="rect">
            <a:avLst/>
          </a:prstGeom>
        </p:spPr>
      </p:pic>
      <p:sp>
        <p:nvSpPr>
          <p:cNvPr id="9" name="Shape 5"/>
          <p:cNvSpPr/>
          <p:nvPr/>
        </p:nvSpPr>
        <p:spPr>
          <a:xfrm>
            <a:off x="4352544" y="2103120"/>
            <a:ext cx="3483864" cy="1417320"/>
          </a:xfrm>
          <a:prstGeom prst="roundRect">
            <a:avLst>
              <a:gd name="adj" fmla="val 7742"/>
            </a:avLst>
          </a:prstGeom>
          <a:solidFill>
            <a:srgbClr val="35525F">
              <a:alpha val="0"/>
            </a:srgbClr>
          </a:solidFill>
          <a:ln w="12700">
            <a:solidFill>
              <a:srgbClr val="52727F"/>
            </a:solidFill>
            <a:prstDash val="solid"/>
          </a:ln>
        </p:spPr>
      </p:sp>
      <p:sp>
        <p:nvSpPr>
          <p:cNvPr id="10" name="Text 6"/>
          <p:cNvSpPr txBox="1"/>
          <p:nvPr/>
        </p:nvSpPr>
        <p:spPr>
          <a:xfrm>
            <a:off x="4553712" y="2286000"/>
            <a:ext cx="3081528" cy="329184"/>
          </a:xfrm>
          <a:prstGeom prst="rect">
            <a:avLst/>
          </a:prstGeom>
          <a:noFill/>
          <a:ln/>
        </p:spPr>
        <p:txBody>
          <a:bodyPr wrap="square" lIns="0" tIns="0" rIns="0" bIns="0" rtlCol="0" anchor="ctr"/>
          <a:lstStyle/>
          <a:p>
            <a:pPr indent="0" marL="0">
              <a:buNone/>
            </a:pPr>
            <a:r>
              <a:rPr lang="en-US" sz="1500" b="1" dirty="0">
                <a:solidFill>
                  <a:srgbClr val="F4F7FB"/>
                </a:solidFill>
                <a:latin typeface="Cambria" pitchFamily="34" charset="0"/>
                <a:ea typeface="Cambria" pitchFamily="34" charset="-122"/>
                <a:cs typeface="Cambria" pitchFamily="34" charset="-120"/>
              </a:rPr>
              <a:t>One model, many tasks</a:t>
            </a:r>
            <a:endParaRPr lang="en-US" sz="1500" dirty="0"/>
          </a:p>
        </p:txBody>
      </p:sp>
      <p:sp>
        <p:nvSpPr>
          <p:cNvPr id="11" name="Text 7"/>
          <p:cNvSpPr txBox="1"/>
          <p:nvPr/>
        </p:nvSpPr>
        <p:spPr>
          <a:xfrm>
            <a:off x="4553712" y="2651760"/>
            <a:ext cx="3081528" cy="777240"/>
          </a:xfrm>
          <a:prstGeom prst="rect">
            <a:avLst/>
          </a:prstGeom>
          <a:noFill/>
          <a:ln/>
        </p:spPr>
        <p:txBody>
          <a:bodyPr wrap="square" lIns="0" tIns="0" rIns="0" bIns="0" rtlCol="0" anchor="t"/>
          <a:lstStyle/>
          <a:p>
            <a:pPr indent="0" marL="0">
              <a:lnSpc>
                <a:spcPct val="115000"/>
              </a:lnSpc>
              <a:buNone/>
            </a:pPr>
            <a:r>
              <a:rPr lang="en-US" sz="1200" dirty="0">
                <a:solidFill>
                  <a:srgbClr val="E3EAF0"/>
                </a:solidFill>
                <a:latin typeface="Arial" pitchFamily="34" charset="0"/>
                <a:ea typeface="Arial" pitchFamily="34" charset="-122"/>
                <a:cs typeface="Arial" pitchFamily="34" charset="-120"/>
              </a:rPr>
              <a:t>Swap inputs and outputs, add one layer, fine-tune all parameters end-to-end.</a:t>
            </a:r>
            <a:endParaRPr lang="en-US" sz="1200" dirty="0"/>
          </a:p>
        </p:txBody>
      </p:sp>
      <p:pic>
        <p:nvPicPr>
          <p:cNvPr id="12" name="Image 2" descr="assets/card_381x255.png">    </p:cNvPr>
          <p:cNvPicPr>
            <a:picLocks noChangeAspect="1"/>
          </p:cNvPicPr>
          <p:nvPr/>
        </p:nvPicPr>
        <p:blipFill>
          <a:blip r:embed="rId4"/>
          <a:stretch>
            <a:fillRect/>
          </a:stretch>
        </p:blipFill>
        <p:spPr>
          <a:xfrm>
            <a:off x="8156448" y="2103120"/>
            <a:ext cx="3483864" cy="1417320"/>
          </a:xfrm>
          <a:prstGeom prst="rect">
            <a:avLst/>
          </a:prstGeom>
        </p:spPr>
      </p:pic>
      <p:sp>
        <p:nvSpPr>
          <p:cNvPr id="13" name="Shape 8"/>
          <p:cNvSpPr/>
          <p:nvPr/>
        </p:nvSpPr>
        <p:spPr>
          <a:xfrm>
            <a:off x="8156448" y="2103120"/>
            <a:ext cx="3483864" cy="1417320"/>
          </a:xfrm>
          <a:prstGeom prst="roundRect">
            <a:avLst>
              <a:gd name="adj" fmla="val 7742"/>
            </a:avLst>
          </a:prstGeom>
          <a:solidFill>
            <a:srgbClr val="35525F">
              <a:alpha val="0"/>
            </a:srgbClr>
          </a:solidFill>
          <a:ln w="12700">
            <a:solidFill>
              <a:srgbClr val="52727F"/>
            </a:solidFill>
            <a:prstDash val="solid"/>
          </a:ln>
        </p:spPr>
      </p:sp>
      <p:sp>
        <p:nvSpPr>
          <p:cNvPr id="14" name="Text 9"/>
          <p:cNvSpPr txBox="1"/>
          <p:nvPr/>
        </p:nvSpPr>
        <p:spPr>
          <a:xfrm>
            <a:off x="8357616" y="2286000"/>
            <a:ext cx="3081528" cy="329184"/>
          </a:xfrm>
          <a:prstGeom prst="rect">
            <a:avLst/>
          </a:prstGeom>
          <a:noFill/>
          <a:ln/>
        </p:spPr>
        <p:txBody>
          <a:bodyPr wrap="square" lIns="0" tIns="0" rIns="0" bIns="0" rtlCol="0" anchor="ctr"/>
          <a:lstStyle/>
          <a:p>
            <a:pPr indent="0" marL="0">
              <a:buNone/>
            </a:pPr>
            <a:r>
              <a:rPr lang="en-US" sz="1500" b="1" dirty="0">
                <a:solidFill>
                  <a:srgbClr val="F4F7FB"/>
                </a:solidFill>
                <a:latin typeface="Cambria" pitchFamily="34" charset="0"/>
                <a:ea typeface="Cambria" pitchFamily="34" charset="-122"/>
                <a:cs typeface="Cambria" pitchFamily="34" charset="-120"/>
              </a:rPr>
              <a:t>Scale pays at the edge</a:t>
            </a:r>
            <a:endParaRPr lang="en-US" sz="1500" dirty="0"/>
          </a:p>
        </p:txBody>
      </p:sp>
      <p:sp>
        <p:nvSpPr>
          <p:cNvPr id="15" name="Text 10"/>
          <p:cNvSpPr txBox="1"/>
          <p:nvPr/>
        </p:nvSpPr>
        <p:spPr>
          <a:xfrm>
            <a:off x="8357616" y="2651760"/>
            <a:ext cx="3081528" cy="777240"/>
          </a:xfrm>
          <a:prstGeom prst="rect">
            <a:avLst/>
          </a:prstGeom>
          <a:noFill/>
          <a:ln/>
        </p:spPr>
        <p:txBody>
          <a:bodyPr wrap="square" lIns="0" tIns="0" rIns="0" bIns="0" rtlCol="0" anchor="t"/>
          <a:lstStyle/>
          <a:p>
            <a:pPr indent="0" marL="0">
              <a:lnSpc>
                <a:spcPct val="115000"/>
              </a:lnSpc>
              <a:buNone/>
            </a:pPr>
            <a:r>
              <a:rPr lang="en-US" sz="1200" dirty="0">
                <a:solidFill>
                  <a:srgbClr val="E3EAF0"/>
                </a:solidFill>
                <a:latin typeface="Arial" pitchFamily="34" charset="0"/>
                <a:ea typeface="Arial" pitchFamily="34" charset="-122"/>
                <a:cs typeface="Arial" pitchFamily="34" charset="-120"/>
              </a:rPr>
              <a:t>340M parameters lift the smallest datasets the most — that’s the reusable lesson.</a:t>
            </a:r>
            <a:endParaRPr lang="en-US" sz="1200" dirty="0"/>
          </a:p>
        </p:txBody>
      </p:sp>
      <p:sp>
        <p:nvSpPr>
          <p:cNvPr id="16" name="Text 11"/>
          <p:cNvSpPr txBox="1"/>
          <p:nvPr/>
        </p:nvSpPr>
        <p:spPr>
          <a:xfrm>
            <a:off x="548640" y="4434840"/>
            <a:ext cx="1417320" cy="868680"/>
          </a:xfrm>
          <a:prstGeom prst="rect">
            <a:avLst/>
          </a:prstGeom>
          <a:noFill/>
          <a:ln/>
        </p:spPr>
        <p:txBody>
          <a:bodyPr wrap="square" lIns="0" tIns="0" rIns="0" bIns="0" rtlCol="0" anchor="t"/>
          <a:lstStyle/>
          <a:p>
            <a:pPr indent="0" marL="0">
              <a:buNone/>
            </a:pPr>
            <a:r>
              <a:rPr lang="en-US" sz="6200" b="1" dirty="0">
                <a:solidFill>
                  <a:srgbClr val="D3714A"/>
                </a:solidFill>
                <a:latin typeface="Cambria" pitchFamily="34" charset="0"/>
                <a:ea typeface="Cambria" pitchFamily="34" charset="-122"/>
                <a:cs typeface="Cambria" pitchFamily="34" charset="-120"/>
              </a:rPr>
              <a:t>11</a:t>
            </a:r>
            <a:endParaRPr lang="en-US" sz="6200" dirty="0"/>
          </a:p>
        </p:txBody>
      </p:sp>
      <p:sp>
        <p:nvSpPr>
          <p:cNvPr id="17" name="Text 12"/>
          <p:cNvSpPr txBox="1"/>
          <p:nvPr/>
        </p:nvSpPr>
        <p:spPr>
          <a:xfrm>
            <a:off x="2057400" y="4526280"/>
            <a:ext cx="8229600" cy="777240"/>
          </a:xfrm>
          <a:prstGeom prst="rect">
            <a:avLst/>
          </a:prstGeom>
          <a:noFill/>
          <a:ln/>
        </p:spPr>
        <p:txBody>
          <a:bodyPr wrap="square" lIns="0" tIns="0" rIns="0" bIns="0" rtlCol="0" anchor="t"/>
          <a:lstStyle/>
          <a:p>
            <a:pPr indent="0" marL="0">
              <a:lnSpc>
                <a:spcPct val="115000"/>
              </a:lnSpc>
              <a:buNone/>
            </a:pPr>
            <a:r>
              <a:rPr lang="en-US" sz="1700" b="1" dirty="0">
                <a:solidFill>
                  <a:srgbClr val="F4F7FB"/>
                </a:solidFill>
                <a:latin typeface="Arial" pitchFamily="34" charset="0"/>
                <a:ea typeface="Arial" pitchFamily="34" charset="-122"/>
                <a:cs typeface="Arial" pitchFamily="34" charset="-120"/>
              </a:rPr>
              <a:t>NLP tasks at new state of the art</a:t>
            </a:r>
            <a:endParaRPr lang="en-US" sz="1700" dirty="0"/>
          </a:p>
          <a:p>
            <a:pPr indent="0" marL="0">
              <a:lnSpc>
                <a:spcPct val="115000"/>
              </a:lnSpc>
              <a:buNone/>
            </a:pPr>
            <a:r>
              <a:rPr lang="en-US" sz="1700" b="1" dirty="0">
                <a:solidFill>
                  <a:srgbClr val="F4F7FB"/>
                </a:solidFill>
                <a:latin typeface="Arial" pitchFamily="34" charset="0"/>
                <a:ea typeface="Arial" pitchFamily="34" charset="-122"/>
                <a:cs typeface="Arial" pitchFamily="34" charset="-120"/>
              </a:rPr>
              <a:t>from one pre-trained model</a:t>
            </a:r>
            <a:endParaRPr lang="en-US" sz="1700" dirty="0"/>
          </a:p>
        </p:txBody>
      </p:sp>
      <p:sp>
        <p:nvSpPr>
          <p:cNvPr id="18" name="Text 13"/>
          <p:cNvSpPr txBox="1"/>
          <p:nvPr/>
        </p:nvSpPr>
        <p:spPr>
          <a:xfrm>
            <a:off x="548640" y="6144768"/>
            <a:ext cx="11091672" cy="310896"/>
          </a:xfrm>
          <a:prstGeom prst="rect">
            <a:avLst/>
          </a:prstGeom>
          <a:noFill/>
          <a:ln/>
        </p:spPr>
        <p:txBody>
          <a:bodyPr wrap="square" lIns="0" tIns="0" rIns="0" bIns="0" rtlCol="0" anchor="ctr"/>
          <a:lstStyle/>
          <a:p>
            <a:pPr algn="l" indent="0" marL="0">
              <a:buNone/>
            </a:pPr>
            <a:r>
              <a:rPr lang="en-US" sz="1050" dirty="0">
                <a:solidFill>
                  <a:srgbClr val="E3EAF0"/>
                </a:solidFill>
                <a:latin typeface="Arial" pitchFamily="34" charset="0"/>
                <a:ea typeface="Arial" pitchFamily="34" charset="-122"/>
                <a:cs typeface="Arial" pitchFamily="34" charset="-120"/>
              </a:rPr>
              <a:t>Code &amp; models: github.com/google-research/bert   ·   Devlin, Chang, Lee, Toutanova — Google AI Language, arXiv:1810.04805</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assets/icons/layers.png">    </p:cNvPr>
          <p:cNvPicPr>
            <a:picLocks noChangeAspect="1"/>
          </p:cNvPicPr>
          <p:nvPr/>
        </p:nvPicPr>
        <p:blipFill>
          <a:blip r:embed="rId2"/>
          <a:stretch>
            <a:fillRect/>
          </a:stretch>
        </p:blipFill>
        <p:spPr>
          <a:xfrm>
            <a:off x="548640" y="402336"/>
            <a:ext cx="402336" cy="402336"/>
          </a:xfrm>
          <a:prstGeom prst="rect">
            <a:avLst/>
          </a:prstGeom>
        </p:spPr>
      </p:pic>
      <p:sp>
        <p:nvSpPr>
          <p:cNvPr id="3" name="Text 0"/>
          <p:cNvSpPr txBox="1"/>
          <p:nvPr/>
        </p:nvSpPr>
        <p:spPr>
          <a:xfrm>
            <a:off x="1060704" y="420624"/>
            <a:ext cx="10561320" cy="274320"/>
          </a:xfrm>
          <a:prstGeom prst="rect">
            <a:avLst/>
          </a:prstGeom>
          <a:noFill/>
          <a:ln/>
        </p:spPr>
        <p:txBody>
          <a:bodyPr wrap="square" lIns="0" tIns="0" rIns="0" bIns="0" rtlCol="0" anchor="ctr"/>
          <a:lstStyle/>
          <a:p>
            <a:pPr indent="0" marL="0">
              <a:buNone/>
            </a:pPr>
            <a:r>
              <a:rPr lang="en-US" sz="1200" b="1" spc="200" kern="0" dirty="0">
                <a:solidFill>
                  <a:srgbClr val="FFB347"/>
                </a:solidFill>
                <a:latin typeface="Arial" pitchFamily="34" charset="0"/>
                <a:ea typeface="Arial" pitchFamily="34" charset="-122"/>
                <a:cs typeface="Arial" pitchFamily="34" charset="-120"/>
              </a:rPr>
              <a:t>THE BOTTLENECK</a:t>
            </a:r>
            <a:endParaRPr lang="en-US" sz="1200" dirty="0"/>
          </a:p>
        </p:txBody>
      </p:sp>
      <p:sp>
        <p:nvSpPr>
          <p:cNvPr id="4" name="Text 1"/>
          <p:cNvSpPr txBox="1"/>
          <p:nvPr/>
        </p:nvSpPr>
        <p:spPr>
          <a:xfrm>
            <a:off x="1060704" y="713232"/>
            <a:ext cx="10561320" cy="841248"/>
          </a:xfrm>
          <a:prstGeom prst="rect">
            <a:avLst/>
          </a:prstGeom>
          <a:noFill/>
          <a:ln/>
        </p:spPr>
        <p:txBody>
          <a:bodyPr wrap="square" lIns="0" tIns="0" rIns="0" bIns="0" rtlCol="0" anchor="t"/>
          <a:lstStyle/>
          <a:p>
            <a:pPr indent="0" marL="0">
              <a:buNone/>
            </a:pPr>
            <a:r>
              <a:rPr lang="en-US" sz="2700" b="1" dirty="0">
                <a:solidFill>
                  <a:srgbClr val="F4F7FB"/>
                </a:solidFill>
                <a:latin typeface="Cambria" pitchFamily="34" charset="0"/>
                <a:ea typeface="Cambria" pitchFamily="34" charset="-122"/>
                <a:cs typeface="Cambria" pitchFamily="34" charset="-120"/>
              </a:rPr>
              <a:t>Unidirectional language models cap every downstream task</a:t>
            </a:r>
            <a:endParaRPr lang="en-US" sz="2700" dirty="0"/>
          </a:p>
        </p:txBody>
      </p:sp>
      <p:sp>
        <p:nvSpPr>
          <p:cNvPr id="5" name="Text 2"/>
          <p:cNvSpPr txBox="1"/>
          <p:nvPr/>
        </p:nvSpPr>
        <p:spPr>
          <a:xfrm>
            <a:off x="548640" y="1700784"/>
            <a:ext cx="1417320" cy="274320"/>
          </a:xfrm>
          <a:prstGeom prst="rect">
            <a:avLst/>
          </a:prstGeom>
          <a:noFill/>
          <a:ln/>
        </p:spPr>
        <p:txBody>
          <a:bodyPr wrap="square" lIns="0" tIns="0" rIns="0" bIns="0" rtlCol="0" anchor="ctr"/>
          <a:lstStyle/>
          <a:p>
            <a:pPr indent="0" marL="0">
              <a:buNone/>
            </a:pPr>
            <a:r>
              <a:rPr lang="en-US" sz="1400" b="1" dirty="0">
                <a:solidFill>
                  <a:srgbClr val="FFB347"/>
                </a:solidFill>
                <a:latin typeface="Arial" pitchFamily="34" charset="0"/>
                <a:ea typeface="Arial" pitchFamily="34" charset="-122"/>
                <a:cs typeface="Arial" pitchFamily="34" charset="-120"/>
              </a:rPr>
              <a:t>OpenAI GPT</a:t>
            </a:r>
            <a:endParaRPr lang="en-US" sz="1400" dirty="0"/>
          </a:p>
        </p:txBody>
      </p:sp>
      <p:sp>
        <p:nvSpPr>
          <p:cNvPr id="6" name="Text 3"/>
          <p:cNvSpPr txBox="1"/>
          <p:nvPr/>
        </p:nvSpPr>
        <p:spPr>
          <a:xfrm>
            <a:off x="2057400" y="1700784"/>
            <a:ext cx="9582912" cy="457200"/>
          </a:xfrm>
          <a:prstGeom prst="rect">
            <a:avLst/>
          </a:prstGeom>
          <a:noFill/>
          <a:ln/>
        </p:spPr>
        <p:txBody>
          <a:bodyPr wrap="square" lIns="0" tIns="0" rIns="0" bIns="0" rtlCol="0" anchor="ctr"/>
          <a:lstStyle/>
          <a:p>
            <a:pPr indent="0" marL="0">
              <a:buNone/>
            </a:pPr>
            <a:r>
              <a:rPr lang="en-US" sz="1400" dirty="0">
                <a:solidFill>
                  <a:srgbClr val="F4F7FB"/>
                </a:solidFill>
                <a:latin typeface="Arial" pitchFamily="34" charset="0"/>
                <a:ea typeface="Arial" pitchFamily="34" charset="-122"/>
                <a:cs typeface="Arial" pitchFamily="34" charset="-120"/>
              </a:rPr>
              <a:t>a left-to-right Transformer — every token attends only to earlier tokens.</a:t>
            </a:r>
            <a:endParaRPr lang="en-US" sz="1400" dirty="0"/>
          </a:p>
        </p:txBody>
      </p:sp>
      <p:sp>
        <p:nvSpPr>
          <p:cNvPr id="7" name="Text 4"/>
          <p:cNvSpPr txBox="1"/>
          <p:nvPr/>
        </p:nvSpPr>
        <p:spPr>
          <a:xfrm>
            <a:off x="548640" y="2231136"/>
            <a:ext cx="1417320" cy="274320"/>
          </a:xfrm>
          <a:prstGeom prst="rect">
            <a:avLst/>
          </a:prstGeom>
          <a:noFill/>
          <a:ln/>
        </p:spPr>
        <p:txBody>
          <a:bodyPr wrap="square" lIns="0" tIns="0" rIns="0" bIns="0" rtlCol="0" anchor="ctr"/>
          <a:lstStyle/>
          <a:p>
            <a:pPr indent="0" marL="0">
              <a:buNone/>
            </a:pPr>
            <a:r>
              <a:rPr lang="en-US" sz="1400" b="1" dirty="0">
                <a:solidFill>
                  <a:srgbClr val="FFB347"/>
                </a:solidFill>
                <a:latin typeface="Arial" pitchFamily="34" charset="0"/>
                <a:ea typeface="Arial" pitchFamily="34" charset="-122"/>
                <a:cs typeface="Arial" pitchFamily="34" charset="-120"/>
              </a:rPr>
              <a:t>ELMo</a:t>
            </a:r>
            <a:endParaRPr lang="en-US" sz="1400" dirty="0"/>
          </a:p>
        </p:txBody>
      </p:sp>
      <p:sp>
        <p:nvSpPr>
          <p:cNvPr id="8" name="Text 5"/>
          <p:cNvSpPr txBox="1"/>
          <p:nvPr/>
        </p:nvSpPr>
        <p:spPr>
          <a:xfrm>
            <a:off x="2057400" y="2231136"/>
            <a:ext cx="9582912" cy="457200"/>
          </a:xfrm>
          <a:prstGeom prst="rect">
            <a:avLst/>
          </a:prstGeom>
          <a:noFill/>
          <a:ln/>
        </p:spPr>
        <p:txBody>
          <a:bodyPr wrap="square" lIns="0" tIns="0" rIns="0" bIns="0" rtlCol="0" anchor="ctr"/>
          <a:lstStyle/>
          <a:p>
            <a:pPr indent="0" marL="0">
              <a:buNone/>
            </a:pPr>
            <a:r>
              <a:rPr lang="en-US" sz="1400" dirty="0">
                <a:solidFill>
                  <a:srgbClr val="F4F7FB"/>
                </a:solidFill>
                <a:latin typeface="Arial" pitchFamily="34" charset="0"/>
                <a:ea typeface="Arial" pitchFamily="34" charset="-122"/>
                <a:cs typeface="Arial" pitchFamily="34" charset="-120"/>
              </a:rPr>
              <a:t>two independently trained LTR/RTL LSTMs — a shallow concatenation, not deep.</a:t>
            </a:r>
            <a:endParaRPr lang="en-US" sz="1400" dirty="0"/>
          </a:p>
        </p:txBody>
      </p:sp>
      <p:sp>
        <p:nvSpPr>
          <p:cNvPr id="9" name="Text 6"/>
          <p:cNvSpPr txBox="1"/>
          <p:nvPr/>
        </p:nvSpPr>
        <p:spPr>
          <a:xfrm>
            <a:off x="548640" y="2761488"/>
            <a:ext cx="1417320" cy="274320"/>
          </a:xfrm>
          <a:prstGeom prst="rect">
            <a:avLst/>
          </a:prstGeom>
          <a:noFill/>
          <a:ln/>
        </p:spPr>
        <p:txBody>
          <a:bodyPr wrap="square" lIns="0" tIns="0" rIns="0" bIns="0" rtlCol="0" anchor="ctr"/>
          <a:lstStyle/>
          <a:p>
            <a:pPr indent="0" marL="0">
              <a:buNone/>
            </a:pPr>
            <a:r>
              <a:rPr lang="en-US" sz="1400" b="1" dirty="0">
                <a:solidFill>
                  <a:srgbClr val="FFB347"/>
                </a:solidFill>
                <a:latin typeface="Arial" pitchFamily="34" charset="0"/>
                <a:ea typeface="Arial" pitchFamily="34" charset="-122"/>
                <a:cs typeface="Arial" pitchFamily="34" charset="-120"/>
              </a:rPr>
              <a:t>BERT</a:t>
            </a:r>
            <a:endParaRPr lang="en-US" sz="1400" dirty="0"/>
          </a:p>
        </p:txBody>
      </p:sp>
      <p:sp>
        <p:nvSpPr>
          <p:cNvPr id="10" name="Text 7"/>
          <p:cNvSpPr txBox="1"/>
          <p:nvPr/>
        </p:nvSpPr>
        <p:spPr>
          <a:xfrm>
            <a:off x="2057400" y="2761488"/>
            <a:ext cx="9582912" cy="457200"/>
          </a:xfrm>
          <a:prstGeom prst="rect">
            <a:avLst/>
          </a:prstGeom>
          <a:noFill/>
          <a:ln/>
        </p:spPr>
        <p:txBody>
          <a:bodyPr wrap="square" lIns="0" tIns="0" rIns="0" bIns="0" rtlCol="0" anchor="ctr"/>
          <a:lstStyle/>
          <a:p>
            <a:pPr indent="0" marL="0">
              <a:buNone/>
            </a:pPr>
            <a:r>
              <a:rPr lang="en-US" sz="1400" dirty="0">
                <a:solidFill>
                  <a:srgbClr val="F4F7FB"/>
                </a:solidFill>
                <a:latin typeface="Arial" pitchFamily="34" charset="0"/>
                <a:ea typeface="Arial" pitchFamily="34" charset="-122"/>
                <a:cs typeface="Arial" pitchFamily="34" charset="-120"/>
              </a:rPr>
              <a:t>one deep Transformer jointly conditioned on both sides in every layer.</a:t>
            </a:r>
            <a:endParaRPr lang="en-US" sz="1400" dirty="0"/>
          </a:p>
        </p:txBody>
      </p:sp>
      <p:sp>
        <p:nvSpPr>
          <p:cNvPr id="11" name="Shape 8"/>
          <p:cNvSpPr/>
          <p:nvPr/>
        </p:nvSpPr>
        <p:spPr>
          <a:xfrm>
            <a:off x="1924812" y="3273552"/>
            <a:ext cx="8339328" cy="2263394"/>
          </a:xfrm>
          <a:prstGeom prst="roundRect">
            <a:avLst>
              <a:gd name="adj" fmla="val 4040"/>
            </a:avLst>
          </a:prstGeom>
          <a:solidFill>
            <a:srgbClr val="F8F9FA"/>
          </a:solidFill>
          <a:ln w="12700">
            <a:solidFill>
              <a:srgbClr val="52727F"/>
            </a:solidFill>
            <a:prstDash val="solid"/>
          </a:ln>
          <a:effectLst>
            <a:outerShdw sx="100000" sy="100000" kx="0" ky="0" algn="bl" rotWithShape="0" blurRad="101600" dist="25400" dir="5400000">
              <a:srgbClr val="000000">
                <a:alpha val="30000"/>
              </a:srgbClr>
            </a:outerShdw>
          </a:effectLst>
        </p:spPr>
      </p:sp>
      <p:pic>
        <p:nvPicPr>
          <p:cNvPr id="12" name="Image 1" descr="figures/fig3_card.png">    </p:cNvPr>
          <p:cNvPicPr>
            <a:picLocks noChangeAspect="1"/>
          </p:cNvPicPr>
          <p:nvPr/>
        </p:nvPicPr>
        <p:blipFill>
          <a:blip r:embed="rId3"/>
          <a:stretch>
            <a:fillRect/>
          </a:stretch>
        </p:blipFill>
        <p:spPr>
          <a:xfrm>
            <a:off x="2071116" y="3419856"/>
            <a:ext cx="8046720" cy="1970786"/>
          </a:xfrm>
          <a:prstGeom prst="rect">
            <a:avLst/>
          </a:prstGeom>
        </p:spPr>
      </p:pic>
      <p:sp>
        <p:nvSpPr>
          <p:cNvPr id="13" name="Text 9"/>
          <p:cNvSpPr txBox="1"/>
          <p:nvPr/>
        </p:nvSpPr>
        <p:spPr>
          <a:xfrm>
            <a:off x="1924812" y="5591810"/>
            <a:ext cx="8339328" cy="420624"/>
          </a:xfrm>
          <a:prstGeom prst="rect">
            <a:avLst/>
          </a:prstGeom>
          <a:noFill/>
          <a:ln/>
        </p:spPr>
        <p:txBody>
          <a:bodyPr wrap="square" lIns="0" tIns="0" rIns="0" bIns="0" rtlCol="0" anchor="t"/>
          <a:lstStyle/>
          <a:p>
            <a:pPr indent="0" marL="0">
              <a:buNone/>
            </a:pPr>
            <a:r>
              <a:rPr lang="en-US" sz="1200" dirty="0">
                <a:solidFill>
                  <a:srgbClr val="E3EAF0"/>
                </a:solidFill>
                <a:latin typeface="Arial" pitchFamily="34" charset="0"/>
                <a:ea typeface="Arial" pitchFamily="34" charset="-122"/>
                <a:cs typeface="Arial" pitchFamily="34" charset="-120"/>
              </a:rPr>
              <a:t>Figure 3: BERT uses a bidirectional Transformer; OpenAI GPT a left-to-right Transformer; ELMo a shallow concatenation of two LSTMs. Only BERT is jointly conditioned on both sides in all layers.</a:t>
            </a:r>
            <a:endParaRPr lang="en-US" sz="1200" dirty="0"/>
          </a:p>
        </p:txBody>
      </p:sp>
      <p:sp>
        <p:nvSpPr>
          <p:cNvPr id="14" name="Text 10"/>
          <p:cNvSpPr txBox="1"/>
          <p:nvPr/>
        </p:nvSpPr>
        <p:spPr>
          <a:xfrm>
            <a:off x="548640" y="6199632"/>
            <a:ext cx="4572000" cy="274320"/>
          </a:xfrm>
          <a:prstGeom prst="rect">
            <a:avLst/>
          </a:prstGeom>
          <a:noFill/>
          <a:ln/>
        </p:spPr>
        <p:txBody>
          <a:bodyPr wrap="square" lIns="0" tIns="0" rIns="0" bIns="0" rtlCol="0" anchor="ctr"/>
          <a:lstStyle/>
          <a:p>
            <a:pPr algn="l" indent="0" marL="0">
              <a:buNone/>
            </a:pPr>
            <a:r>
              <a:rPr lang="en-US" sz="900" dirty="0">
                <a:solidFill>
                  <a:srgbClr val="E3EAF0"/>
                </a:solidFill>
                <a:latin typeface="Arial" pitchFamily="34" charset="0"/>
                <a:ea typeface="Arial" pitchFamily="34" charset="-122"/>
                <a:cs typeface="Arial" pitchFamily="34" charset="-120"/>
              </a:rPr>
              <a:t>BERT · arXiv:1810.04805</a:t>
            </a:r>
            <a:endParaRPr lang="en-US" sz="900" dirty="0"/>
          </a:p>
        </p:txBody>
      </p:sp>
      <p:sp>
        <p:nvSpPr>
          <p:cNvPr id="15" name="Text 11"/>
          <p:cNvSpPr txBox="1"/>
          <p:nvPr/>
        </p:nvSpPr>
        <p:spPr>
          <a:xfrm>
            <a:off x="11091672" y="6199632"/>
            <a:ext cx="548640" cy="274320"/>
          </a:xfrm>
          <a:prstGeom prst="rect">
            <a:avLst/>
          </a:prstGeom>
          <a:noFill/>
          <a:ln/>
        </p:spPr>
        <p:txBody>
          <a:bodyPr wrap="square" lIns="0" tIns="0" rIns="0" bIns="0" rtlCol="0" anchor="ctr"/>
          <a:lstStyle/>
          <a:p>
            <a:pPr algn="r" indent="0" marL="0">
              <a:buNone/>
            </a:pPr>
            <a:r>
              <a:rPr lang="en-US" sz="900" dirty="0">
                <a:solidFill>
                  <a:srgbClr val="E3EAF0"/>
                </a:solidFill>
                <a:latin typeface="Arial" pitchFamily="34" charset="0"/>
                <a:ea typeface="Arial" pitchFamily="34" charset="-122"/>
                <a:cs typeface="Arial" pitchFamily="34" charset="-120"/>
              </a:rPr>
              <a:t>02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assets/icons/layers.png">    </p:cNvPr>
          <p:cNvPicPr>
            <a:picLocks noChangeAspect="1"/>
          </p:cNvPicPr>
          <p:nvPr/>
        </p:nvPicPr>
        <p:blipFill>
          <a:blip r:embed="rId2"/>
          <a:stretch>
            <a:fillRect/>
          </a:stretch>
        </p:blipFill>
        <p:spPr>
          <a:xfrm>
            <a:off x="548640" y="402336"/>
            <a:ext cx="402336" cy="402336"/>
          </a:xfrm>
          <a:prstGeom prst="rect">
            <a:avLst/>
          </a:prstGeom>
        </p:spPr>
      </p:pic>
      <p:sp>
        <p:nvSpPr>
          <p:cNvPr id="3" name="Text 0"/>
          <p:cNvSpPr txBox="1"/>
          <p:nvPr/>
        </p:nvSpPr>
        <p:spPr>
          <a:xfrm>
            <a:off x="1060704" y="420624"/>
            <a:ext cx="10561320" cy="274320"/>
          </a:xfrm>
          <a:prstGeom prst="rect">
            <a:avLst/>
          </a:prstGeom>
          <a:noFill/>
          <a:ln/>
        </p:spPr>
        <p:txBody>
          <a:bodyPr wrap="square" lIns="0" tIns="0" rIns="0" bIns="0" rtlCol="0" anchor="ctr"/>
          <a:lstStyle/>
          <a:p>
            <a:pPr indent="0" marL="0">
              <a:buNone/>
            </a:pPr>
            <a:r>
              <a:rPr lang="en-US" sz="1200" b="1" spc="200" kern="0" dirty="0">
                <a:solidFill>
                  <a:srgbClr val="FFB347"/>
                </a:solidFill>
                <a:latin typeface="Arial" pitchFamily="34" charset="0"/>
                <a:ea typeface="Arial" pitchFamily="34" charset="-122"/>
                <a:cs typeface="Arial" pitchFamily="34" charset="-120"/>
              </a:rPr>
              <a:t>THE INPUT ENCODING</a:t>
            </a:r>
            <a:endParaRPr lang="en-US" sz="1200" dirty="0"/>
          </a:p>
        </p:txBody>
      </p:sp>
      <p:sp>
        <p:nvSpPr>
          <p:cNvPr id="4" name="Text 1"/>
          <p:cNvSpPr txBox="1"/>
          <p:nvPr/>
        </p:nvSpPr>
        <p:spPr>
          <a:xfrm>
            <a:off x="1060704" y="713232"/>
            <a:ext cx="10561320" cy="841248"/>
          </a:xfrm>
          <a:prstGeom prst="rect">
            <a:avLst/>
          </a:prstGeom>
          <a:noFill/>
          <a:ln/>
        </p:spPr>
        <p:txBody>
          <a:bodyPr wrap="square" lIns="0" tIns="0" rIns="0" bIns="0" rtlCol="0" anchor="t"/>
          <a:lstStyle/>
          <a:p>
            <a:pPr indent="0" marL="0">
              <a:buNone/>
            </a:pPr>
            <a:r>
              <a:rPr lang="en-US" sz="2800" b="1" dirty="0">
                <a:solidFill>
                  <a:srgbClr val="F4F7FB"/>
                </a:solidFill>
                <a:latin typeface="Cambria" pitchFamily="34" charset="0"/>
                <a:ea typeface="Cambria" pitchFamily="34" charset="-122"/>
                <a:cs typeface="Cambria" pitchFamily="34" charset="-120"/>
              </a:rPr>
              <a:t>One token sequence encodes every task BERT handles</a:t>
            </a:r>
            <a:endParaRPr lang="en-US" sz="2800" dirty="0"/>
          </a:p>
        </p:txBody>
      </p:sp>
      <p:sp>
        <p:nvSpPr>
          <p:cNvPr id="5" name="Text 2"/>
          <p:cNvSpPr txBox="1"/>
          <p:nvPr/>
        </p:nvSpPr>
        <p:spPr>
          <a:xfrm>
            <a:off x="548640" y="1700784"/>
            <a:ext cx="4892040" cy="274320"/>
          </a:xfrm>
          <a:prstGeom prst="rect">
            <a:avLst/>
          </a:prstGeom>
          <a:noFill/>
          <a:ln/>
        </p:spPr>
        <p:txBody>
          <a:bodyPr wrap="square" lIns="0" tIns="0" rIns="0" bIns="0" rtlCol="0" anchor="ctr"/>
          <a:lstStyle/>
          <a:p>
            <a:pPr indent="0" marL="0">
              <a:buNone/>
            </a:pPr>
            <a:r>
              <a:rPr lang="en-US" sz="1300" b="1" dirty="0">
                <a:solidFill>
                  <a:srgbClr val="FFB347"/>
                </a:solidFill>
                <a:latin typeface="Arial" pitchFamily="34" charset="0"/>
                <a:ea typeface="Arial" pitchFamily="34" charset="-122"/>
                <a:cs typeface="Arial" pitchFamily="34" charset="-120"/>
              </a:rPr>
              <a:t>WordPiece embeddings</a:t>
            </a:r>
            <a:endParaRPr lang="en-US" sz="1300" dirty="0"/>
          </a:p>
        </p:txBody>
      </p:sp>
      <p:sp>
        <p:nvSpPr>
          <p:cNvPr id="6" name="Text 3"/>
          <p:cNvSpPr txBox="1"/>
          <p:nvPr/>
        </p:nvSpPr>
        <p:spPr>
          <a:xfrm>
            <a:off x="548640" y="1956816"/>
            <a:ext cx="4892040" cy="438912"/>
          </a:xfrm>
          <a:prstGeom prst="rect">
            <a:avLst/>
          </a:prstGeom>
          <a:noFill/>
          <a:ln/>
        </p:spPr>
        <p:txBody>
          <a:bodyPr wrap="square" lIns="0" tIns="0" rIns="0" bIns="0" rtlCol="0" anchor="t"/>
          <a:lstStyle/>
          <a:p>
            <a:pPr indent="0" marL="0">
              <a:buNone/>
            </a:pPr>
            <a:r>
              <a:rPr lang="en-US" sz="1200" dirty="0">
                <a:solidFill>
                  <a:srgbClr val="F4F7FB"/>
                </a:solidFill>
                <a:latin typeface="Arial" pitchFamily="34" charset="0"/>
                <a:ea typeface="Arial" pitchFamily="34" charset="-122"/>
                <a:cs typeface="Arial" pitchFamily="34" charset="-120"/>
              </a:rPr>
              <a:t>a 30,000-token vocabulary; a “sentence” is any contiguous span.</a:t>
            </a:r>
            <a:endParaRPr lang="en-US" sz="1200" dirty="0"/>
          </a:p>
        </p:txBody>
      </p:sp>
      <p:sp>
        <p:nvSpPr>
          <p:cNvPr id="7" name="Text 4"/>
          <p:cNvSpPr txBox="1"/>
          <p:nvPr/>
        </p:nvSpPr>
        <p:spPr>
          <a:xfrm>
            <a:off x="548640" y="2432304"/>
            <a:ext cx="4892040" cy="274320"/>
          </a:xfrm>
          <a:prstGeom prst="rect">
            <a:avLst/>
          </a:prstGeom>
          <a:noFill/>
          <a:ln/>
        </p:spPr>
        <p:txBody>
          <a:bodyPr wrap="square" lIns="0" tIns="0" rIns="0" bIns="0" rtlCol="0" anchor="ctr"/>
          <a:lstStyle/>
          <a:p>
            <a:pPr indent="0" marL="0">
              <a:buNone/>
            </a:pPr>
            <a:r>
              <a:rPr lang="en-US" sz="1300" b="1" dirty="0">
                <a:solidFill>
                  <a:srgbClr val="FFB347"/>
                </a:solidFill>
                <a:latin typeface="Arial" pitchFamily="34" charset="0"/>
                <a:ea typeface="Arial" pitchFamily="34" charset="-122"/>
                <a:cs typeface="Arial" pitchFamily="34" charset="-120"/>
              </a:rPr>
              <a:t>[CLS] opens every sequence</a:t>
            </a:r>
            <a:endParaRPr lang="en-US" sz="1300" dirty="0"/>
          </a:p>
        </p:txBody>
      </p:sp>
      <p:sp>
        <p:nvSpPr>
          <p:cNvPr id="8" name="Text 5"/>
          <p:cNvSpPr txBox="1"/>
          <p:nvPr/>
        </p:nvSpPr>
        <p:spPr>
          <a:xfrm>
            <a:off x="548640" y="2688336"/>
            <a:ext cx="4892040" cy="438912"/>
          </a:xfrm>
          <a:prstGeom prst="rect">
            <a:avLst/>
          </a:prstGeom>
          <a:noFill/>
          <a:ln/>
        </p:spPr>
        <p:txBody>
          <a:bodyPr wrap="square" lIns="0" tIns="0" rIns="0" bIns="0" rtlCol="0" anchor="t"/>
          <a:lstStyle/>
          <a:p>
            <a:pPr indent="0" marL="0">
              <a:buNone/>
            </a:pPr>
            <a:r>
              <a:rPr lang="en-US" sz="1200" dirty="0">
                <a:solidFill>
                  <a:srgbClr val="F4F7FB"/>
                </a:solidFill>
                <a:latin typeface="Arial" pitchFamily="34" charset="0"/>
                <a:ea typeface="Arial" pitchFamily="34" charset="-122"/>
                <a:cs typeface="Arial" pitchFamily="34" charset="-120"/>
              </a:rPr>
              <a:t>its final hidden state C is the aggregate used for classification.</a:t>
            </a:r>
            <a:endParaRPr lang="en-US" sz="1200" dirty="0"/>
          </a:p>
        </p:txBody>
      </p:sp>
      <p:sp>
        <p:nvSpPr>
          <p:cNvPr id="9" name="Text 6"/>
          <p:cNvSpPr txBox="1"/>
          <p:nvPr/>
        </p:nvSpPr>
        <p:spPr>
          <a:xfrm>
            <a:off x="548640" y="3163824"/>
            <a:ext cx="4892040" cy="274320"/>
          </a:xfrm>
          <a:prstGeom prst="rect">
            <a:avLst/>
          </a:prstGeom>
          <a:noFill/>
          <a:ln/>
        </p:spPr>
        <p:txBody>
          <a:bodyPr wrap="square" lIns="0" tIns="0" rIns="0" bIns="0" rtlCol="0" anchor="ctr"/>
          <a:lstStyle/>
          <a:p>
            <a:pPr indent="0" marL="0">
              <a:buNone/>
            </a:pPr>
            <a:r>
              <a:rPr lang="en-US" sz="1300" b="1" dirty="0">
                <a:solidFill>
                  <a:srgbClr val="FFB347"/>
                </a:solidFill>
                <a:latin typeface="Arial" pitchFamily="34" charset="0"/>
                <a:ea typeface="Arial" pitchFamily="34" charset="-122"/>
                <a:cs typeface="Arial" pitchFamily="34" charset="-120"/>
              </a:rPr>
              <a:t>[SEP] separates packed pairs</a:t>
            </a:r>
            <a:endParaRPr lang="en-US" sz="1300" dirty="0"/>
          </a:p>
        </p:txBody>
      </p:sp>
      <p:sp>
        <p:nvSpPr>
          <p:cNvPr id="10" name="Text 7"/>
          <p:cNvSpPr txBox="1"/>
          <p:nvPr/>
        </p:nvSpPr>
        <p:spPr>
          <a:xfrm>
            <a:off x="548640" y="3419856"/>
            <a:ext cx="4892040" cy="438912"/>
          </a:xfrm>
          <a:prstGeom prst="rect">
            <a:avLst/>
          </a:prstGeom>
          <a:noFill/>
          <a:ln/>
        </p:spPr>
        <p:txBody>
          <a:bodyPr wrap="square" lIns="0" tIns="0" rIns="0" bIns="0" rtlCol="0" anchor="t"/>
          <a:lstStyle/>
          <a:p>
            <a:pPr indent="0" marL="0">
              <a:buNone/>
            </a:pPr>
            <a:r>
              <a:rPr lang="en-US" sz="1200" dirty="0">
                <a:solidFill>
                  <a:srgbClr val="F4F7FB"/>
                </a:solidFill>
                <a:latin typeface="Arial" pitchFamily="34" charset="0"/>
                <a:ea typeface="Arial" pitchFamily="34" charset="-122"/>
                <a:cs typeface="Arial" pitchFamily="34" charset="-120"/>
              </a:rPr>
              <a:t>learned A/B segment embeddings mark each token’s membership.</a:t>
            </a:r>
            <a:endParaRPr lang="en-US" sz="1200" dirty="0"/>
          </a:p>
        </p:txBody>
      </p:sp>
      <p:sp>
        <p:nvSpPr>
          <p:cNvPr id="11" name="Text 8"/>
          <p:cNvSpPr txBox="1"/>
          <p:nvPr/>
        </p:nvSpPr>
        <p:spPr>
          <a:xfrm>
            <a:off x="548640" y="3895344"/>
            <a:ext cx="4892040" cy="274320"/>
          </a:xfrm>
          <a:prstGeom prst="rect">
            <a:avLst/>
          </a:prstGeom>
          <a:noFill/>
          <a:ln/>
        </p:spPr>
        <p:txBody>
          <a:bodyPr wrap="square" lIns="0" tIns="0" rIns="0" bIns="0" rtlCol="0" anchor="ctr"/>
          <a:lstStyle/>
          <a:p>
            <a:pPr indent="0" marL="0">
              <a:buNone/>
            </a:pPr>
            <a:r>
              <a:rPr lang="en-US" sz="1300" b="1" dirty="0">
                <a:solidFill>
                  <a:srgbClr val="FFB347"/>
                </a:solidFill>
                <a:latin typeface="Arial" pitchFamily="34" charset="0"/>
                <a:ea typeface="Arial" pitchFamily="34" charset="-122"/>
                <a:cs typeface="Arial" pitchFamily="34" charset="-120"/>
              </a:rPr>
              <a:t>Token + segment + position</a:t>
            </a:r>
            <a:endParaRPr lang="en-US" sz="1300" dirty="0"/>
          </a:p>
        </p:txBody>
      </p:sp>
      <p:sp>
        <p:nvSpPr>
          <p:cNvPr id="12" name="Text 9"/>
          <p:cNvSpPr txBox="1"/>
          <p:nvPr/>
        </p:nvSpPr>
        <p:spPr>
          <a:xfrm>
            <a:off x="548640" y="4151376"/>
            <a:ext cx="4892040" cy="438912"/>
          </a:xfrm>
          <a:prstGeom prst="rect">
            <a:avLst/>
          </a:prstGeom>
          <a:noFill/>
          <a:ln/>
        </p:spPr>
        <p:txBody>
          <a:bodyPr wrap="square" lIns="0" tIns="0" rIns="0" bIns="0" rtlCol="0" anchor="t"/>
          <a:lstStyle/>
          <a:p>
            <a:pPr indent="0" marL="0">
              <a:buNone/>
            </a:pPr>
            <a:r>
              <a:rPr lang="en-US" sz="1200" dirty="0">
                <a:solidFill>
                  <a:srgbClr val="F4F7FB"/>
                </a:solidFill>
                <a:latin typeface="Arial" pitchFamily="34" charset="0"/>
                <a:ea typeface="Arial" pitchFamily="34" charset="-122"/>
                <a:cs typeface="Arial" pitchFamily="34" charset="-120"/>
              </a:rPr>
              <a:t>the three embeddings are summed into a single input vector.</a:t>
            </a:r>
            <a:endParaRPr lang="en-US" sz="1200" dirty="0"/>
          </a:p>
        </p:txBody>
      </p:sp>
      <p:sp>
        <p:nvSpPr>
          <p:cNvPr id="13" name="Shape 10"/>
          <p:cNvSpPr/>
          <p:nvPr/>
        </p:nvSpPr>
        <p:spPr>
          <a:xfrm>
            <a:off x="5705856" y="1700784"/>
            <a:ext cx="5943600" cy="2047078"/>
          </a:xfrm>
          <a:prstGeom prst="roundRect">
            <a:avLst>
              <a:gd name="adj" fmla="val 4467"/>
            </a:avLst>
          </a:prstGeom>
          <a:solidFill>
            <a:srgbClr val="F8F9FA"/>
          </a:solidFill>
          <a:ln w="12700">
            <a:solidFill>
              <a:srgbClr val="52727F"/>
            </a:solidFill>
            <a:prstDash val="solid"/>
          </a:ln>
          <a:effectLst>
            <a:outerShdw sx="100000" sy="100000" kx="0" ky="0" algn="bl" rotWithShape="0" blurRad="101600" dist="25400" dir="5400000">
              <a:srgbClr val="000000">
                <a:alpha val="30000"/>
              </a:srgbClr>
            </a:outerShdw>
          </a:effectLst>
        </p:spPr>
      </p:sp>
      <p:pic>
        <p:nvPicPr>
          <p:cNvPr id="14" name="Image 1" descr="figures/fig2_card.png">    </p:cNvPr>
          <p:cNvPicPr>
            <a:picLocks noChangeAspect="1"/>
          </p:cNvPicPr>
          <p:nvPr/>
        </p:nvPicPr>
        <p:blipFill>
          <a:blip r:embed="rId3"/>
          <a:stretch>
            <a:fillRect/>
          </a:stretch>
        </p:blipFill>
        <p:spPr>
          <a:xfrm>
            <a:off x="5843016" y="1837944"/>
            <a:ext cx="5669280" cy="1772758"/>
          </a:xfrm>
          <a:prstGeom prst="rect">
            <a:avLst/>
          </a:prstGeom>
        </p:spPr>
      </p:pic>
      <p:sp>
        <p:nvSpPr>
          <p:cNvPr id="15" name="Text 11"/>
          <p:cNvSpPr txBox="1"/>
          <p:nvPr/>
        </p:nvSpPr>
        <p:spPr>
          <a:xfrm>
            <a:off x="5705856" y="3793582"/>
            <a:ext cx="5943600" cy="274320"/>
          </a:xfrm>
          <a:prstGeom prst="rect">
            <a:avLst/>
          </a:prstGeom>
          <a:noFill/>
          <a:ln/>
        </p:spPr>
        <p:txBody>
          <a:bodyPr wrap="square" lIns="0" tIns="0" rIns="0" bIns="0" rtlCol="0" anchor="ctr"/>
          <a:lstStyle/>
          <a:p>
            <a:pPr indent="0" marL="0">
              <a:buNone/>
            </a:pPr>
            <a:r>
              <a:rPr lang="en-US" sz="1100" dirty="0">
                <a:solidFill>
                  <a:srgbClr val="E3EAF0"/>
                </a:solidFill>
                <a:latin typeface="Arial" pitchFamily="34" charset="0"/>
                <a:ea typeface="Arial" pitchFamily="34" charset="-122"/>
                <a:cs typeface="Arial" pitchFamily="34" charset="-120"/>
              </a:rPr>
              <a:t>Figure 2: the input embedding is the sum of token, segmentation and position embeddings.</a:t>
            </a:r>
            <a:endParaRPr lang="en-US" sz="1100" dirty="0"/>
          </a:p>
        </p:txBody>
      </p:sp>
      <p:sp>
        <p:nvSpPr>
          <p:cNvPr id="16" name="Shape 12"/>
          <p:cNvSpPr/>
          <p:nvPr/>
        </p:nvSpPr>
        <p:spPr>
          <a:xfrm>
            <a:off x="3131820" y="5074920"/>
            <a:ext cx="2880360" cy="914400"/>
          </a:xfrm>
          <a:prstGeom prst="roundRect">
            <a:avLst>
              <a:gd name="adj" fmla="val 12000"/>
            </a:avLst>
          </a:prstGeom>
          <a:solidFill>
            <a:srgbClr val="35525F"/>
          </a:solidFill>
          <a:ln w="12700">
            <a:solidFill>
              <a:srgbClr val="52727F"/>
            </a:solidFill>
            <a:prstDash val="solid"/>
          </a:ln>
        </p:spPr>
      </p:sp>
      <p:sp>
        <p:nvSpPr>
          <p:cNvPr id="17" name="Text 13"/>
          <p:cNvSpPr txBox="1"/>
          <p:nvPr/>
        </p:nvSpPr>
        <p:spPr>
          <a:xfrm>
            <a:off x="3131820" y="5166360"/>
            <a:ext cx="2880360" cy="384048"/>
          </a:xfrm>
          <a:prstGeom prst="rect">
            <a:avLst/>
          </a:prstGeom>
          <a:noFill/>
          <a:ln/>
        </p:spPr>
        <p:txBody>
          <a:bodyPr wrap="square" lIns="0" tIns="0" rIns="0" bIns="0" rtlCol="0" anchor="ctr"/>
          <a:lstStyle/>
          <a:p>
            <a:pPr algn="ctr" indent="0" marL="0">
              <a:buNone/>
            </a:pPr>
            <a:r>
              <a:rPr lang="en-US" sz="2200" b="1" dirty="0">
                <a:solidFill>
                  <a:srgbClr val="F4F7FB"/>
                </a:solidFill>
                <a:latin typeface="Cambria" pitchFamily="34" charset="0"/>
                <a:ea typeface="Cambria" pitchFamily="34" charset="-122"/>
                <a:cs typeface="Cambria" pitchFamily="34" charset="-120"/>
              </a:rPr>
              <a:t>110M</a:t>
            </a:r>
            <a:endParaRPr lang="en-US" sz="2200" dirty="0"/>
          </a:p>
        </p:txBody>
      </p:sp>
      <p:sp>
        <p:nvSpPr>
          <p:cNvPr id="18" name="Text 14"/>
          <p:cNvSpPr txBox="1"/>
          <p:nvPr/>
        </p:nvSpPr>
        <p:spPr>
          <a:xfrm>
            <a:off x="3131820" y="5586984"/>
            <a:ext cx="2880360" cy="310896"/>
          </a:xfrm>
          <a:prstGeom prst="rect">
            <a:avLst/>
          </a:prstGeom>
          <a:noFill/>
          <a:ln/>
        </p:spPr>
        <p:txBody>
          <a:bodyPr wrap="square" lIns="0" tIns="0" rIns="0" bIns="0" rtlCol="0" anchor="ctr"/>
          <a:lstStyle/>
          <a:p>
            <a:pPr algn="ctr" indent="0" marL="0">
              <a:buNone/>
            </a:pPr>
            <a:r>
              <a:rPr lang="en-US" sz="1050" dirty="0">
                <a:solidFill>
                  <a:srgbClr val="E3EAF0"/>
                </a:solidFill>
                <a:latin typeface="Arial" pitchFamily="34" charset="0"/>
                <a:ea typeface="Arial" pitchFamily="34" charset="-122"/>
                <a:cs typeface="Arial" pitchFamily="34" charset="-120"/>
              </a:rPr>
              <a:t>BERT BASE · L=12, H=768, A=12</a:t>
            </a:r>
            <a:endParaRPr lang="en-US" sz="1050" dirty="0"/>
          </a:p>
        </p:txBody>
      </p:sp>
      <p:sp>
        <p:nvSpPr>
          <p:cNvPr id="19" name="Shape 15"/>
          <p:cNvSpPr/>
          <p:nvPr/>
        </p:nvSpPr>
        <p:spPr>
          <a:xfrm>
            <a:off x="6176772" y="5074920"/>
            <a:ext cx="2880360" cy="914400"/>
          </a:xfrm>
          <a:prstGeom prst="roundRect">
            <a:avLst>
              <a:gd name="adj" fmla="val 12000"/>
            </a:avLst>
          </a:prstGeom>
          <a:solidFill>
            <a:srgbClr val="35525F"/>
          </a:solidFill>
          <a:ln w="12700">
            <a:solidFill>
              <a:srgbClr val="52727F"/>
            </a:solidFill>
            <a:prstDash val="solid"/>
          </a:ln>
        </p:spPr>
      </p:sp>
      <p:sp>
        <p:nvSpPr>
          <p:cNvPr id="20" name="Text 16"/>
          <p:cNvSpPr txBox="1"/>
          <p:nvPr/>
        </p:nvSpPr>
        <p:spPr>
          <a:xfrm>
            <a:off x="6176772" y="5166360"/>
            <a:ext cx="2880360" cy="384048"/>
          </a:xfrm>
          <a:prstGeom prst="rect">
            <a:avLst/>
          </a:prstGeom>
          <a:noFill/>
          <a:ln/>
        </p:spPr>
        <p:txBody>
          <a:bodyPr wrap="square" lIns="0" tIns="0" rIns="0" bIns="0" rtlCol="0" anchor="ctr"/>
          <a:lstStyle/>
          <a:p>
            <a:pPr algn="ctr" indent="0" marL="0">
              <a:buNone/>
            </a:pPr>
            <a:r>
              <a:rPr lang="en-US" sz="2200" b="1" dirty="0">
                <a:solidFill>
                  <a:srgbClr val="F4F7FB"/>
                </a:solidFill>
                <a:latin typeface="Cambria" pitchFamily="34" charset="0"/>
                <a:ea typeface="Cambria" pitchFamily="34" charset="-122"/>
                <a:cs typeface="Cambria" pitchFamily="34" charset="-120"/>
              </a:rPr>
              <a:t>340M</a:t>
            </a:r>
            <a:endParaRPr lang="en-US" sz="2200" dirty="0"/>
          </a:p>
        </p:txBody>
      </p:sp>
      <p:sp>
        <p:nvSpPr>
          <p:cNvPr id="21" name="Text 17"/>
          <p:cNvSpPr txBox="1"/>
          <p:nvPr/>
        </p:nvSpPr>
        <p:spPr>
          <a:xfrm>
            <a:off x="6176772" y="5586984"/>
            <a:ext cx="2880360" cy="310896"/>
          </a:xfrm>
          <a:prstGeom prst="rect">
            <a:avLst/>
          </a:prstGeom>
          <a:noFill/>
          <a:ln/>
        </p:spPr>
        <p:txBody>
          <a:bodyPr wrap="square" lIns="0" tIns="0" rIns="0" bIns="0" rtlCol="0" anchor="ctr"/>
          <a:lstStyle/>
          <a:p>
            <a:pPr algn="ctr" indent="0" marL="0">
              <a:buNone/>
            </a:pPr>
            <a:r>
              <a:rPr lang="en-US" sz="1050" dirty="0">
                <a:solidFill>
                  <a:srgbClr val="E3EAF0"/>
                </a:solidFill>
                <a:latin typeface="Arial" pitchFamily="34" charset="0"/>
                <a:ea typeface="Arial" pitchFamily="34" charset="-122"/>
                <a:cs typeface="Arial" pitchFamily="34" charset="-120"/>
              </a:rPr>
              <a:t>BERT LARGE · L=24, H=1024, A=16</a:t>
            </a:r>
            <a:endParaRPr lang="en-US" sz="1050" dirty="0"/>
          </a:p>
        </p:txBody>
      </p:sp>
      <p:sp>
        <p:nvSpPr>
          <p:cNvPr id="22" name="Text 18"/>
          <p:cNvSpPr txBox="1"/>
          <p:nvPr/>
        </p:nvSpPr>
        <p:spPr>
          <a:xfrm>
            <a:off x="548640" y="6199632"/>
            <a:ext cx="4572000" cy="274320"/>
          </a:xfrm>
          <a:prstGeom prst="rect">
            <a:avLst/>
          </a:prstGeom>
          <a:noFill/>
          <a:ln/>
        </p:spPr>
        <p:txBody>
          <a:bodyPr wrap="square" lIns="0" tIns="0" rIns="0" bIns="0" rtlCol="0" anchor="ctr"/>
          <a:lstStyle/>
          <a:p>
            <a:pPr algn="l" indent="0" marL="0">
              <a:buNone/>
            </a:pPr>
            <a:r>
              <a:rPr lang="en-US" sz="900" dirty="0">
                <a:solidFill>
                  <a:srgbClr val="E3EAF0"/>
                </a:solidFill>
                <a:latin typeface="Arial" pitchFamily="34" charset="0"/>
                <a:ea typeface="Arial" pitchFamily="34" charset="-122"/>
                <a:cs typeface="Arial" pitchFamily="34" charset="-120"/>
              </a:rPr>
              <a:t>BERT · arXiv:1810.04805</a:t>
            </a:r>
            <a:endParaRPr lang="en-US" sz="900" dirty="0"/>
          </a:p>
        </p:txBody>
      </p:sp>
      <p:sp>
        <p:nvSpPr>
          <p:cNvPr id="23" name="Text 19"/>
          <p:cNvSpPr txBox="1"/>
          <p:nvPr/>
        </p:nvSpPr>
        <p:spPr>
          <a:xfrm>
            <a:off x="11091672" y="6199632"/>
            <a:ext cx="548640" cy="274320"/>
          </a:xfrm>
          <a:prstGeom prst="rect">
            <a:avLst/>
          </a:prstGeom>
          <a:noFill/>
          <a:ln/>
        </p:spPr>
        <p:txBody>
          <a:bodyPr wrap="square" lIns="0" tIns="0" rIns="0" bIns="0" rtlCol="0" anchor="ctr"/>
          <a:lstStyle/>
          <a:p>
            <a:pPr algn="r" indent="0" marL="0">
              <a:buNone/>
            </a:pPr>
            <a:r>
              <a:rPr lang="en-US" sz="900" dirty="0">
                <a:solidFill>
                  <a:srgbClr val="E3EAF0"/>
                </a:solidFill>
                <a:latin typeface="Arial" pitchFamily="34" charset="0"/>
                <a:ea typeface="Arial" pitchFamily="34" charset="-122"/>
                <a:cs typeface="Arial" pitchFamily="34" charset="-120"/>
              </a:rPr>
              <a:t>03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assets/icons/layers.png">    </p:cNvPr>
          <p:cNvPicPr>
            <a:picLocks noChangeAspect="1"/>
          </p:cNvPicPr>
          <p:nvPr/>
        </p:nvPicPr>
        <p:blipFill>
          <a:blip r:embed="rId2"/>
          <a:stretch>
            <a:fillRect/>
          </a:stretch>
        </p:blipFill>
        <p:spPr>
          <a:xfrm>
            <a:off x="548640" y="402336"/>
            <a:ext cx="402336" cy="402336"/>
          </a:xfrm>
          <a:prstGeom prst="rect">
            <a:avLst/>
          </a:prstGeom>
        </p:spPr>
      </p:pic>
      <p:sp>
        <p:nvSpPr>
          <p:cNvPr id="3" name="Text 0"/>
          <p:cNvSpPr txBox="1"/>
          <p:nvPr/>
        </p:nvSpPr>
        <p:spPr>
          <a:xfrm>
            <a:off x="1060704" y="420624"/>
            <a:ext cx="10561320" cy="274320"/>
          </a:xfrm>
          <a:prstGeom prst="rect">
            <a:avLst/>
          </a:prstGeom>
          <a:noFill/>
          <a:ln/>
        </p:spPr>
        <p:txBody>
          <a:bodyPr wrap="square" lIns="0" tIns="0" rIns="0" bIns="0" rtlCol="0" anchor="ctr"/>
          <a:lstStyle/>
          <a:p>
            <a:pPr indent="0" marL="0">
              <a:buNone/>
            </a:pPr>
            <a:r>
              <a:rPr lang="en-US" sz="1200" b="1" spc="200" kern="0" dirty="0">
                <a:solidFill>
                  <a:srgbClr val="FFB347"/>
                </a:solidFill>
                <a:latin typeface="Arial" pitchFamily="34" charset="0"/>
                <a:ea typeface="Arial" pitchFamily="34" charset="-122"/>
                <a:cs typeface="Arial" pitchFamily="34" charset="-120"/>
              </a:rPr>
              <a:t>TASK #1 · MASKED LM</a:t>
            </a:r>
            <a:endParaRPr lang="en-US" sz="1200" dirty="0"/>
          </a:p>
        </p:txBody>
      </p:sp>
      <p:sp>
        <p:nvSpPr>
          <p:cNvPr id="4" name="Text 1"/>
          <p:cNvSpPr txBox="1"/>
          <p:nvPr/>
        </p:nvSpPr>
        <p:spPr>
          <a:xfrm>
            <a:off x="1060704" y="713232"/>
            <a:ext cx="10561320" cy="841248"/>
          </a:xfrm>
          <a:prstGeom prst="rect">
            <a:avLst/>
          </a:prstGeom>
          <a:noFill/>
          <a:ln/>
        </p:spPr>
        <p:txBody>
          <a:bodyPr wrap="square" lIns="0" tIns="0" rIns="0" bIns="0" rtlCol="0" anchor="t"/>
          <a:lstStyle/>
          <a:p>
            <a:pPr indent="0" marL="0">
              <a:buNone/>
            </a:pPr>
            <a:r>
              <a:rPr lang="en-US" sz="2800" b="1" dirty="0">
                <a:solidFill>
                  <a:srgbClr val="F4F7FB"/>
                </a:solidFill>
                <a:latin typeface="Cambria" pitchFamily="34" charset="0"/>
                <a:ea typeface="Cambria" pitchFamily="34" charset="-122"/>
                <a:cs typeface="Cambria" pitchFamily="34" charset="-120"/>
              </a:rPr>
              <a:t>A 15% mask forces every token to read both directions</a:t>
            </a:r>
            <a:endParaRPr lang="en-US" sz="2800" dirty="0"/>
          </a:p>
        </p:txBody>
      </p:sp>
      <p:pic>
        <p:nvPicPr>
          <p:cNvPr id="5" name="Image 1" descr="assets/card_381x255.png">    </p:cNvPr>
          <p:cNvPicPr>
            <a:picLocks noChangeAspect="1"/>
          </p:cNvPicPr>
          <p:nvPr/>
        </p:nvPicPr>
        <p:blipFill>
          <a:blip r:embed="rId3"/>
          <a:stretch>
            <a:fillRect/>
          </a:stretch>
        </p:blipFill>
        <p:spPr>
          <a:xfrm>
            <a:off x="548640" y="1700784"/>
            <a:ext cx="3483864" cy="1920240"/>
          </a:xfrm>
          <a:prstGeom prst="rect">
            <a:avLst/>
          </a:prstGeom>
        </p:spPr>
      </p:pic>
      <p:sp>
        <p:nvSpPr>
          <p:cNvPr id="6" name="Shape 2"/>
          <p:cNvSpPr/>
          <p:nvPr/>
        </p:nvSpPr>
        <p:spPr>
          <a:xfrm>
            <a:off x="548640" y="1700784"/>
            <a:ext cx="3483864" cy="1920240"/>
          </a:xfrm>
          <a:prstGeom prst="roundRect">
            <a:avLst>
              <a:gd name="adj" fmla="val 5714"/>
            </a:avLst>
          </a:prstGeom>
          <a:solidFill>
            <a:srgbClr val="35525F">
              <a:alpha val="0"/>
            </a:srgbClr>
          </a:solidFill>
          <a:ln w="12700">
            <a:solidFill>
              <a:srgbClr val="52727F"/>
            </a:solidFill>
            <a:prstDash val="solid"/>
          </a:ln>
        </p:spPr>
      </p:sp>
      <p:sp>
        <p:nvSpPr>
          <p:cNvPr id="7" name="Text 3"/>
          <p:cNvSpPr txBox="1"/>
          <p:nvPr/>
        </p:nvSpPr>
        <p:spPr>
          <a:xfrm>
            <a:off x="749808" y="1883664"/>
            <a:ext cx="3081528" cy="365760"/>
          </a:xfrm>
          <a:prstGeom prst="rect">
            <a:avLst/>
          </a:prstGeom>
          <a:noFill/>
          <a:ln/>
        </p:spPr>
        <p:txBody>
          <a:bodyPr wrap="square" lIns="0" tIns="0" rIns="0" bIns="0" rtlCol="0" anchor="ctr"/>
          <a:lstStyle/>
          <a:p>
            <a:pPr indent="0" marL="0">
              <a:buNone/>
            </a:pPr>
            <a:r>
              <a:rPr lang="en-US" sz="1700" b="1" dirty="0">
                <a:solidFill>
                  <a:srgbClr val="F4F7FB"/>
                </a:solidFill>
                <a:latin typeface="Cambria" pitchFamily="34" charset="0"/>
                <a:ea typeface="Cambria" pitchFamily="34" charset="-122"/>
                <a:cs typeface="Cambria" pitchFamily="34" charset="-120"/>
              </a:rPr>
              <a:t>80%  [MASK]</a:t>
            </a:r>
            <a:endParaRPr lang="en-US" sz="1700" dirty="0"/>
          </a:p>
        </p:txBody>
      </p:sp>
      <p:sp>
        <p:nvSpPr>
          <p:cNvPr id="8" name="Text 4"/>
          <p:cNvSpPr txBox="1"/>
          <p:nvPr/>
        </p:nvSpPr>
        <p:spPr>
          <a:xfrm>
            <a:off x="749808" y="2286000"/>
            <a:ext cx="3081528" cy="566928"/>
          </a:xfrm>
          <a:prstGeom prst="rect">
            <a:avLst/>
          </a:prstGeom>
          <a:noFill/>
          <a:ln/>
        </p:spPr>
        <p:txBody>
          <a:bodyPr wrap="square" lIns="0" tIns="0" rIns="0" bIns="0" rtlCol="0" anchor="t"/>
          <a:lstStyle/>
          <a:p>
            <a:pPr indent="0" marL="0">
              <a:buNone/>
            </a:pPr>
            <a:r>
              <a:rPr lang="en-US" sz="1200" dirty="0">
                <a:solidFill>
                  <a:srgbClr val="F4F7FB"/>
                </a:solidFill>
                <a:latin typeface="Arial" pitchFamily="34" charset="0"/>
                <a:ea typeface="Arial" pitchFamily="34" charset="-122"/>
                <a:cs typeface="Arial" pitchFamily="34" charset="-120"/>
              </a:rPr>
              <a:t>Replace the chosen token with [MASK].</a:t>
            </a:r>
            <a:endParaRPr lang="en-US" sz="1200" dirty="0"/>
          </a:p>
        </p:txBody>
      </p:sp>
      <p:sp>
        <p:nvSpPr>
          <p:cNvPr id="9" name="Text 5"/>
          <p:cNvSpPr txBox="1"/>
          <p:nvPr/>
        </p:nvSpPr>
        <p:spPr>
          <a:xfrm>
            <a:off x="749808" y="2926080"/>
            <a:ext cx="3081528" cy="502920"/>
          </a:xfrm>
          <a:prstGeom prst="rect">
            <a:avLst/>
          </a:prstGeom>
          <a:noFill/>
          <a:ln/>
        </p:spPr>
        <p:txBody>
          <a:bodyPr wrap="square" lIns="0" tIns="0" rIns="0" bIns="0" rtlCol="0" anchor="t"/>
          <a:lstStyle/>
          <a:p>
            <a:pPr indent="0" marL="0">
              <a:buNone/>
            </a:pPr>
            <a:r>
              <a:rPr lang="en-US" sz="1100" i="1" dirty="0">
                <a:solidFill>
                  <a:srgbClr val="E3EAF0"/>
                </a:solidFill>
                <a:latin typeface="Arial" pitchFamily="34" charset="0"/>
                <a:ea typeface="Arial" pitchFamily="34" charset="-122"/>
                <a:cs typeface="Arial" pitchFamily="34" charset="-120"/>
              </a:rPr>
              <a:t>my dog is hairy → my dog is [MASK]</a:t>
            </a:r>
            <a:endParaRPr lang="en-US" sz="1100" dirty="0"/>
          </a:p>
        </p:txBody>
      </p:sp>
      <p:pic>
        <p:nvPicPr>
          <p:cNvPr id="10" name="Image 2" descr="assets/card_381x255.png">    </p:cNvPr>
          <p:cNvPicPr>
            <a:picLocks noChangeAspect="1"/>
          </p:cNvPicPr>
          <p:nvPr/>
        </p:nvPicPr>
        <p:blipFill>
          <a:blip r:embed="rId4"/>
          <a:stretch>
            <a:fillRect/>
          </a:stretch>
        </p:blipFill>
        <p:spPr>
          <a:xfrm>
            <a:off x="4352544" y="1700784"/>
            <a:ext cx="3483864" cy="1920240"/>
          </a:xfrm>
          <a:prstGeom prst="rect">
            <a:avLst/>
          </a:prstGeom>
        </p:spPr>
      </p:pic>
      <p:sp>
        <p:nvSpPr>
          <p:cNvPr id="11" name="Shape 6"/>
          <p:cNvSpPr/>
          <p:nvPr/>
        </p:nvSpPr>
        <p:spPr>
          <a:xfrm>
            <a:off x="4352544" y="1700784"/>
            <a:ext cx="3483864" cy="1920240"/>
          </a:xfrm>
          <a:prstGeom prst="roundRect">
            <a:avLst>
              <a:gd name="adj" fmla="val 5714"/>
            </a:avLst>
          </a:prstGeom>
          <a:solidFill>
            <a:srgbClr val="35525F">
              <a:alpha val="0"/>
            </a:srgbClr>
          </a:solidFill>
          <a:ln w="12700">
            <a:solidFill>
              <a:srgbClr val="52727F"/>
            </a:solidFill>
            <a:prstDash val="solid"/>
          </a:ln>
        </p:spPr>
      </p:sp>
      <p:sp>
        <p:nvSpPr>
          <p:cNvPr id="12" name="Text 7"/>
          <p:cNvSpPr txBox="1"/>
          <p:nvPr/>
        </p:nvSpPr>
        <p:spPr>
          <a:xfrm>
            <a:off x="4553712" y="1883664"/>
            <a:ext cx="3081528" cy="365760"/>
          </a:xfrm>
          <a:prstGeom prst="rect">
            <a:avLst/>
          </a:prstGeom>
          <a:noFill/>
          <a:ln/>
        </p:spPr>
        <p:txBody>
          <a:bodyPr wrap="square" lIns="0" tIns="0" rIns="0" bIns="0" rtlCol="0" anchor="ctr"/>
          <a:lstStyle/>
          <a:p>
            <a:pPr indent="0" marL="0">
              <a:buNone/>
            </a:pPr>
            <a:r>
              <a:rPr lang="en-US" sz="1700" b="1" dirty="0">
                <a:solidFill>
                  <a:srgbClr val="F4F7FB"/>
                </a:solidFill>
                <a:latin typeface="Cambria" pitchFamily="34" charset="0"/>
                <a:ea typeface="Cambria" pitchFamily="34" charset="-122"/>
                <a:cs typeface="Cambria" pitchFamily="34" charset="-120"/>
              </a:rPr>
              <a:t>10%  random</a:t>
            </a:r>
            <a:endParaRPr lang="en-US" sz="1700" dirty="0"/>
          </a:p>
        </p:txBody>
      </p:sp>
      <p:sp>
        <p:nvSpPr>
          <p:cNvPr id="13" name="Text 8"/>
          <p:cNvSpPr txBox="1"/>
          <p:nvPr/>
        </p:nvSpPr>
        <p:spPr>
          <a:xfrm>
            <a:off x="4553712" y="2286000"/>
            <a:ext cx="3081528" cy="566928"/>
          </a:xfrm>
          <a:prstGeom prst="rect">
            <a:avLst/>
          </a:prstGeom>
          <a:noFill/>
          <a:ln/>
        </p:spPr>
        <p:txBody>
          <a:bodyPr wrap="square" lIns="0" tIns="0" rIns="0" bIns="0" rtlCol="0" anchor="t"/>
          <a:lstStyle/>
          <a:p>
            <a:pPr indent="0" marL="0">
              <a:buNone/>
            </a:pPr>
            <a:r>
              <a:rPr lang="en-US" sz="1200" dirty="0">
                <a:solidFill>
                  <a:srgbClr val="F4F7FB"/>
                </a:solidFill>
                <a:latin typeface="Arial" pitchFamily="34" charset="0"/>
                <a:ea typeface="Arial" pitchFamily="34" charset="-122"/>
                <a:cs typeface="Arial" pitchFamily="34" charset="-120"/>
              </a:rPr>
              <a:t>Swap in a random token from the vocabulary.</a:t>
            </a:r>
            <a:endParaRPr lang="en-US" sz="1200" dirty="0"/>
          </a:p>
        </p:txBody>
      </p:sp>
      <p:sp>
        <p:nvSpPr>
          <p:cNvPr id="14" name="Text 9"/>
          <p:cNvSpPr txBox="1"/>
          <p:nvPr/>
        </p:nvSpPr>
        <p:spPr>
          <a:xfrm>
            <a:off x="4553712" y="2926080"/>
            <a:ext cx="3081528" cy="502920"/>
          </a:xfrm>
          <a:prstGeom prst="rect">
            <a:avLst/>
          </a:prstGeom>
          <a:noFill/>
          <a:ln/>
        </p:spPr>
        <p:txBody>
          <a:bodyPr wrap="square" lIns="0" tIns="0" rIns="0" bIns="0" rtlCol="0" anchor="t"/>
          <a:lstStyle/>
          <a:p>
            <a:pPr indent="0" marL="0">
              <a:buNone/>
            </a:pPr>
            <a:r>
              <a:rPr lang="en-US" sz="1100" i="1" dirty="0">
                <a:solidFill>
                  <a:srgbClr val="E3EAF0"/>
                </a:solidFill>
                <a:latin typeface="Arial" pitchFamily="34" charset="0"/>
                <a:ea typeface="Arial" pitchFamily="34" charset="-122"/>
                <a:cs typeface="Arial" pitchFamily="34" charset="-120"/>
              </a:rPr>
              <a:t>my dog is hairy → my dog is apple</a:t>
            </a:r>
            <a:endParaRPr lang="en-US" sz="1100" dirty="0"/>
          </a:p>
        </p:txBody>
      </p:sp>
      <p:pic>
        <p:nvPicPr>
          <p:cNvPr id="15" name="Image 3" descr="assets/card_381x255.png">    </p:cNvPr>
          <p:cNvPicPr>
            <a:picLocks noChangeAspect="1"/>
          </p:cNvPicPr>
          <p:nvPr/>
        </p:nvPicPr>
        <p:blipFill>
          <a:blip r:embed="rId5"/>
          <a:stretch>
            <a:fillRect/>
          </a:stretch>
        </p:blipFill>
        <p:spPr>
          <a:xfrm>
            <a:off x="8156448" y="1700784"/>
            <a:ext cx="3483864" cy="1920240"/>
          </a:xfrm>
          <a:prstGeom prst="rect">
            <a:avLst/>
          </a:prstGeom>
        </p:spPr>
      </p:pic>
      <p:sp>
        <p:nvSpPr>
          <p:cNvPr id="16" name="Shape 10"/>
          <p:cNvSpPr/>
          <p:nvPr/>
        </p:nvSpPr>
        <p:spPr>
          <a:xfrm>
            <a:off x="8156448" y="1700784"/>
            <a:ext cx="3483864" cy="1920240"/>
          </a:xfrm>
          <a:prstGeom prst="roundRect">
            <a:avLst>
              <a:gd name="adj" fmla="val 5714"/>
            </a:avLst>
          </a:prstGeom>
          <a:solidFill>
            <a:srgbClr val="35525F">
              <a:alpha val="0"/>
            </a:srgbClr>
          </a:solidFill>
          <a:ln w="12700">
            <a:solidFill>
              <a:srgbClr val="52727F"/>
            </a:solidFill>
            <a:prstDash val="solid"/>
          </a:ln>
        </p:spPr>
      </p:sp>
      <p:sp>
        <p:nvSpPr>
          <p:cNvPr id="17" name="Text 11"/>
          <p:cNvSpPr txBox="1"/>
          <p:nvPr/>
        </p:nvSpPr>
        <p:spPr>
          <a:xfrm>
            <a:off x="8357616" y="1883664"/>
            <a:ext cx="3081528" cy="365760"/>
          </a:xfrm>
          <a:prstGeom prst="rect">
            <a:avLst/>
          </a:prstGeom>
          <a:noFill/>
          <a:ln/>
        </p:spPr>
        <p:txBody>
          <a:bodyPr wrap="square" lIns="0" tIns="0" rIns="0" bIns="0" rtlCol="0" anchor="ctr"/>
          <a:lstStyle/>
          <a:p>
            <a:pPr indent="0" marL="0">
              <a:buNone/>
            </a:pPr>
            <a:r>
              <a:rPr lang="en-US" sz="1700" b="1" dirty="0">
                <a:solidFill>
                  <a:srgbClr val="F4F7FB"/>
                </a:solidFill>
                <a:latin typeface="Cambria" pitchFamily="34" charset="0"/>
                <a:ea typeface="Cambria" pitchFamily="34" charset="-122"/>
                <a:cs typeface="Cambria" pitchFamily="34" charset="-120"/>
              </a:rPr>
              <a:t>10%  unchanged</a:t>
            </a:r>
            <a:endParaRPr lang="en-US" sz="1700" dirty="0"/>
          </a:p>
        </p:txBody>
      </p:sp>
      <p:sp>
        <p:nvSpPr>
          <p:cNvPr id="18" name="Text 12"/>
          <p:cNvSpPr txBox="1"/>
          <p:nvPr/>
        </p:nvSpPr>
        <p:spPr>
          <a:xfrm>
            <a:off x="8357616" y="2286000"/>
            <a:ext cx="3081528" cy="566928"/>
          </a:xfrm>
          <a:prstGeom prst="rect">
            <a:avLst/>
          </a:prstGeom>
          <a:noFill/>
          <a:ln/>
        </p:spPr>
        <p:txBody>
          <a:bodyPr wrap="square" lIns="0" tIns="0" rIns="0" bIns="0" rtlCol="0" anchor="t"/>
          <a:lstStyle/>
          <a:p>
            <a:pPr indent="0" marL="0">
              <a:buNone/>
            </a:pPr>
            <a:r>
              <a:rPr lang="en-US" sz="1200" dirty="0">
                <a:solidFill>
                  <a:srgbClr val="F4F7FB"/>
                </a:solidFill>
                <a:latin typeface="Arial" pitchFamily="34" charset="0"/>
                <a:ea typeface="Arial" pitchFamily="34" charset="-122"/>
                <a:cs typeface="Arial" pitchFamily="34" charset="-120"/>
              </a:rPr>
              <a:t>Keep the original token in place.</a:t>
            </a:r>
            <a:endParaRPr lang="en-US" sz="1200" dirty="0"/>
          </a:p>
        </p:txBody>
      </p:sp>
      <p:sp>
        <p:nvSpPr>
          <p:cNvPr id="19" name="Text 13"/>
          <p:cNvSpPr txBox="1"/>
          <p:nvPr/>
        </p:nvSpPr>
        <p:spPr>
          <a:xfrm>
            <a:off x="8357616" y="2926080"/>
            <a:ext cx="3081528" cy="502920"/>
          </a:xfrm>
          <a:prstGeom prst="rect">
            <a:avLst/>
          </a:prstGeom>
          <a:noFill/>
          <a:ln/>
        </p:spPr>
        <p:txBody>
          <a:bodyPr wrap="square" lIns="0" tIns="0" rIns="0" bIns="0" rtlCol="0" anchor="t"/>
          <a:lstStyle/>
          <a:p>
            <a:pPr indent="0" marL="0">
              <a:buNone/>
            </a:pPr>
            <a:r>
              <a:rPr lang="en-US" sz="1100" i="1" dirty="0">
                <a:solidFill>
                  <a:srgbClr val="E3EAF0"/>
                </a:solidFill>
                <a:latin typeface="Arial" pitchFamily="34" charset="0"/>
                <a:ea typeface="Arial" pitchFamily="34" charset="-122"/>
                <a:cs typeface="Arial" pitchFamily="34" charset="-120"/>
              </a:rPr>
              <a:t>my dog is hairy → my dog is hairy</a:t>
            </a:r>
            <a:endParaRPr lang="en-US" sz="1100" dirty="0"/>
          </a:p>
        </p:txBody>
      </p:sp>
      <p:sp>
        <p:nvSpPr>
          <p:cNvPr id="20" name="Shape 14"/>
          <p:cNvSpPr/>
          <p:nvPr/>
        </p:nvSpPr>
        <p:spPr>
          <a:xfrm>
            <a:off x="548640" y="4297680"/>
            <a:ext cx="11091672" cy="1234440"/>
          </a:xfrm>
          <a:prstGeom prst="roundRect">
            <a:avLst>
              <a:gd name="adj" fmla="val 8889"/>
            </a:avLst>
          </a:prstGeom>
          <a:solidFill>
            <a:srgbClr val="35525F"/>
          </a:solidFill>
          <a:ln w="12700">
            <a:solidFill>
              <a:srgbClr val="52727F"/>
            </a:solidFill>
            <a:prstDash val="solid"/>
          </a:ln>
        </p:spPr>
      </p:sp>
      <p:sp>
        <p:nvSpPr>
          <p:cNvPr id="21" name="Text 15"/>
          <p:cNvSpPr txBox="1"/>
          <p:nvPr/>
        </p:nvSpPr>
        <p:spPr>
          <a:xfrm>
            <a:off x="768096" y="4462272"/>
            <a:ext cx="10607040" cy="292608"/>
          </a:xfrm>
          <a:prstGeom prst="rect">
            <a:avLst/>
          </a:prstGeom>
          <a:noFill/>
          <a:ln/>
        </p:spPr>
        <p:txBody>
          <a:bodyPr wrap="square" lIns="0" tIns="0" rIns="0" bIns="0" rtlCol="0" anchor="ctr"/>
          <a:lstStyle/>
          <a:p>
            <a:pPr indent="0" marL="0">
              <a:buNone/>
            </a:pPr>
            <a:r>
              <a:rPr lang="en-US" sz="1300" b="1" dirty="0">
                <a:solidFill>
                  <a:srgbClr val="FFB347"/>
                </a:solidFill>
                <a:latin typeface="Arial" pitchFamily="34" charset="0"/>
                <a:ea typeface="Arial" pitchFamily="34" charset="-122"/>
                <a:cs typeface="Arial" pitchFamily="34" charset="-120"/>
              </a:rPr>
              <a:t>Why the mixture</a:t>
            </a:r>
            <a:endParaRPr lang="en-US" sz="1300" dirty="0"/>
          </a:p>
        </p:txBody>
      </p:sp>
      <p:sp>
        <p:nvSpPr>
          <p:cNvPr id="22" name="Text 16"/>
          <p:cNvSpPr txBox="1"/>
          <p:nvPr/>
        </p:nvSpPr>
        <p:spPr>
          <a:xfrm>
            <a:off x="768096" y="4773168"/>
            <a:ext cx="10607040" cy="658368"/>
          </a:xfrm>
          <a:prstGeom prst="rect">
            <a:avLst/>
          </a:prstGeom>
          <a:noFill/>
          <a:ln/>
        </p:spPr>
        <p:txBody>
          <a:bodyPr wrap="square" lIns="0" tIns="0" rIns="0" bIns="0" rtlCol="0" anchor="t"/>
          <a:lstStyle/>
          <a:p>
            <a:pPr indent="0" marL="0">
              <a:buNone/>
            </a:pPr>
            <a:r>
              <a:rPr lang="en-US" sz="1250" dirty="0">
                <a:solidFill>
                  <a:srgbClr val="F4F7FB"/>
                </a:solidFill>
                <a:latin typeface="Arial" pitchFamily="34" charset="0"/>
                <a:ea typeface="Arial" pitchFamily="34" charset="-122"/>
                <a:cs typeface="Arial" pitchFamily="34" charset="-120"/>
              </a:rPr>
              <a:t>The [MASK] token never appears at fine-tuning, so replacing every chosen word would widen the pre-train/fine-tune gap. Random replacement touches only 1.5% of all tokens (10% of 15%), yet the encoder still never knows which words it must predict — so it keeps a distributional representation of every token.</a:t>
            </a:r>
            <a:endParaRPr lang="en-US" sz="1250" dirty="0"/>
          </a:p>
        </p:txBody>
      </p:sp>
      <p:sp>
        <p:nvSpPr>
          <p:cNvPr id="23" name="Text 17"/>
          <p:cNvSpPr txBox="1"/>
          <p:nvPr/>
        </p:nvSpPr>
        <p:spPr>
          <a:xfrm>
            <a:off x="548640" y="6199632"/>
            <a:ext cx="4572000" cy="274320"/>
          </a:xfrm>
          <a:prstGeom prst="rect">
            <a:avLst/>
          </a:prstGeom>
          <a:noFill/>
          <a:ln/>
        </p:spPr>
        <p:txBody>
          <a:bodyPr wrap="square" lIns="0" tIns="0" rIns="0" bIns="0" rtlCol="0" anchor="ctr"/>
          <a:lstStyle/>
          <a:p>
            <a:pPr algn="l" indent="0" marL="0">
              <a:buNone/>
            </a:pPr>
            <a:r>
              <a:rPr lang="en-US" sz="900" dirty="0">
                <a:solidFill>
                  <a:srgbClr val="E3EAF0"/>
                </a:solidFill>
                <a:latin typeface="Arial" pitchFamily="34" charset="0"/>
                <a:ea typeface="Arial" pitchFamily="34" charset="-122"/>
                <a:cs typeface="Arial" pitchFamily="34" charset="-120"/>
              </a:rPr>
              <a:t>BERT · arXiv:1810.04805</a:t>
            </a:r>
            <a:endParaRPr lang="en-US" sz="900" dirty="0"/>
          </a:p>
        </p:txBody>
      </p:sp>
      <p:sp>
        <p:nvSpPr>
          <p:cNvPr id="24" name="Text 18"/>
          <p:cNvSpPr txBox="1"/>
          <p:nvPr/>
        </p:nvSpPr>
        <p:spPr>
          <a:xfrm>
            <a:off x="11091672" y="6199632"/>
            <a:ext cx="548640" cy="274320"/>
          </a:xfrm>
          <a:prstGeom prst="rect">
            <a:avLst/>
          </a:prstGeom>
          <a:noFill/>
          <a:ln/>
        </p:spPr>
        <p:txBody>
          <a:bodyPr wrap="square" lIns="0" tIns="0" rIns="0" bIns="0" rtlCol="0" anchor="ctr"/>
          <a:lstStyle/>
          <a:p>
            <a:pPr algn="r" indent="0" marL="0">
              <a:buNone/>
            </a:pPr>
            <a:r>
              <a:rPr lang="en-US" sz="900" dirty="0">
                <a:solidFill>
                  <a:srgbClr val="E3EAF0"/>
                </a:solidFill>
                <a:latin typeface="Arial" pitchFamily="34" charset="0"/>
                <a:ea typeface="Arial" pitchFamily="34" charset="-122"/>
                <a:cs typeface="Arial" pitchFamily="34" charset="-120"/>
              </a:rPr>
              <a:t>04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assets/icons/layers.png">    </p:cNvPr>
          <p:cNvPicPr>
            <a:picLocks noChangeAspect="1"/>
          </p:cNvPicPr>
          <p:nvPr/>
        </p:nvPicPr>
        <p:blipFill>
          <a:blip r:embed="rId2"/>
          <a:stretch>
            <a:fillRect/>
          </a:stretch>
        </p:blipFill>
        <p:spPr>
          <a:xfrm>
            <a:off x="548640" y="402336"/>
            <a:ext cx="402336" cy="402336"/>
          </a:xfrm>
          <a:prstGeom prst="rect">
            <a:avLst/>
          </a:prstGeom>
        </p:spPr>
      </p:pic>
      <p:sp>
        <p:nvSpPr>
          <p:cNvPr id="3" name="Text 0"/>
          <p:cNvSpPr txBox="1"/>
          <p:nvPr/>
        </p:nvSpPr>
        <p:spPr>
          <a:xfrm>
            <a:off x="1060704" y="420624"/>
            <a:ext cx="10561320" cy="274320"/>
          </a:xfrm>
          <a:prstGeom prst="rect">
            <a:avLst/>
          </a:prstGeom>
          <a:noFill/>
          <a:ln/>
        </p:spPr>
        <p:txBody>
          <a:bodyPr wrap="square" lIns="0" tIns="0" rIns="0" bIns="0" rtlCol="0" anchor="ctr"/>
          <a:lstStyle/>
          <a:p>
            <a:pPr indent="0" marL="0">
              <a:buNone/>
            </a:pPr>
            <a:r>
              <a:rPr lang="en-US" sz="1200" b="1" spc="200" kern="0" dirty="0">
                <a:solidFill>
                  <a:srgbClr val="FFB347"/>
                </a:solidFill>
                <a:latin typeface="Arial" pitchFamily="34" charset="0"/>
                <a:ea typeface="Arial" pitchFamily="34" charset="-122"/>
                <a:cs typeface="Arial" pitchFamily="34" charset="-120"/>
              </a:rPr>
              <a:t>TASK #2 + THE PRE-TRAINING BUDGET</a:t>
            </a:r>
            <a:endParaRPr lang="en-US" sz="1200" dirty="0"/>
          </a:p>
        </p:txBody>
      </p:sp>
      <p:sp>
        <p:nvSpPr>
          <p:cNvPr id="4" name="Text 1"/>
          <p:cNvSpPr txBox="1"/>
          <p:nvPr/>
        </p:nvSpPr>
        <p:spPr>
          <a:xfrm>
            <a:off x="1060704" y="713232"/>
            <a:ext cx="10561320" cy="841248"/>
          </a:xfrm>
          <a:prstGeom prst="rect">
            <a:avLst/>
          </a:prstGeom>
          <a:noFill/>
          <a:ln/>
        </p:spPr>
        <p:txBody>
          <a:bodyPr wrap="square" lIns="0" tIns="0" rIns="0" bIns="0" rtlCol="0" anchor="t"/>
          <a:lstStyle/>
          <a:p>
            <a:pPr indent="0" marL="0">
              <a:buNone/>
            </a:pPr>
            <a:r>
              <a:rPr lang="en-US" sz="2800" b="1" dirty="0">
                <a:solidFill>
                  <a:srgbClr val="F4F7FB"/>
                </a:solidFill>
                <a:latin typeface="Cambria" pitchFamily="34" charset="0"/>
                <a:ea typeface="Cambria" pitchFamily="34" charset="-122"/>
                <a:cs typeface="Cambria" pitchFamily="34" charset="-120"/>
              </a:rPr>
              <a:t>Two tasks pre-train on a 3.3-billion-word stream</a:t>
            </a:r>
            <a:endParaRPr lang="en-US" sz="2800" dirty="0"/>
          </a:p>
        </p:txBody>
      </p:sp>
      <p:sp>
        <p:nvSpPr>
          <p:cNvPr id="5" name="Shape 2"/>
          <p:cNvSpPr/>
          <p:nvPr/>
        </p:nvSpPr>
        <p:spPr>
          <a:xfrm>
            <a:off x="548640" y="1700784"/>
            <a:ext cx="5349240" cy="2331720"/>
          </a:xfrm>
          <a:prstGeom prst="roundRect">
            <a:avLst>
              <a:gd name="adj" fmla="val 4706"/>
            </a:avLst>
          </a:prstGeom>
          <a:solidFill>
            <a:srgbClr val="35525F"/>
          </a:solidFill>
          <a:ln w="12700">
            <a:solidFill>
              <a:srgbClr val="52727F"/>
            </a:solidFill>
            <a:prstDash val="solid"/>
          </a:ln>
        </p:spPr>
      </p:sp>
      <p:sp>
        <p:nvSpPr>
          <p:cNvPr id="6" name="Text 3"/>
          <p:cNvSpPr txBox="1"/>
          <p:nvPr/>
        </p:nvSpPr>
        <p:spPr>
          <a:xfrm>
            <a:off x="768096" y="1883664"/>
            <a:ext cx="4892040" cy="329184"/>
          </a:xfrm>
          <a:prstGeom prst="rect">
            <a:avLst/>
          </a:prstGeom>
          <a:noFill/>
          <a:ln/>
        </p:spPr>
        <p:txBody>
          <a:bodyPr wrap="square" lIns="0" tIns="0" rIns="0" bIns="0" rtlCol="0" anchor="ctr"/>
          <a:lstStyle/>
          <a:p>
            <a:pPr indent="0" marL="0">
              <a:buNone/>
            </a:pPr>
            <a:r>
              <a:rPr lang="en-US" sz="1600" b="1" dirty="0">
                <a:solidFill>
                  <a:srgbClr val="F4F7FB"/>
                </a:solidFill>
                <a:latin typeface="Cambria" pitchFamily="34" charset="0"/>
                <a:ea typeface="Cambria" pitchFamily="34" charset="-122"/>
                <a:cs typeface="Cambria" pitchFamily="34" charset="-120"/>
              </a:rPr>
              <a:t>Task #2 · Next Sentence Prediction</a:t>
            </a:r>
            <a:endParaRPr lang="en-US" sz="1600" dirty="0"/>
          </a:p>
        </p:txBody>
      </p:sp>
      <p:sp>
        <p:nvSpPr>
          <p:cNvPr id="7" name="Text 4"/>
          <p:cNvSpPr txBox="1"/>
          <p:nvPr/>
        </p:nvSpPr>
        <p:spPr>
          <a:xfrm>
            <a:off x="768096" y="2267712"/>
            <a:ext cx="4892040" cy="1645920"/>
          </a:xfrm>
          <a:prstGeom prst="rect">
            <a:avLst/>
          </a:prstGeom>
          <a:noFill/>
          <a:ln/>
        </p:spPr>
        <p:txBody>
          <a:bodyPr wrap="square" lIns="0" tIns="0" rIns="0" bIns="0" rtlCol="0" anchor="t"/>
          <a:lstStyle/>
          <a:p>
            <a:pPr indent="0" marL="0">
              <a:lnSpc>
                <a:spcPct val="118000"/>
              </a:lnSpc>
              <a:spcAft>
                <a:spcPts val="800"/>
              </a:spcAft>
              <a:buNone/>
            </a:pPr>
            <a:r>
              <a:rPr lang="en-US" sz="1300" dirty="0">
                <a:solidFill>
                  <a:srgbClr val="F4F7FB"/>
                </a:solidFill>
                <a:latin typeface="Arial" pitchFamily="34" charset="0"/>
                <a:ea typeface="Arial" pitchFamily="34" charset="-122"/>
                <a:cs typeface="Arial" pitchFamily="34" charset="-120"/>
              </a:rPr>
              <a:t>For each example, sentence B is the actual next sentence 50% of the time (IsNext) and a random sentence 50% (NotNext).</a:t>
            </a:r>
            <a:endParaRPr lang="en-US" sz="1300" dirty="0"/>
          </a:p>
          <a:p>
            <a:pPr indent="0" marL="0">
              <a:lnSpc>
                <a:spcPct val="118000"/>
              </a:lnSpc>
              <a:spcAft>
                <a:spcPts val="800"/>
              </a:spcAft>
              <a:buNone/>
            </a:pPr>
            <a:r>
              <a:rPr lang="en-US" sz="1300" dirty="0">
                <a:solidFill>
                  <a:srgbClr val="F4F7FB"/>
                </a:solidFill>
                <a:latin typeface="Arial" pitchFamily="34" charset="0"/>
                <a:ea typeface="Arial" pitchFamily="34" charset="-122"/>
                <a:cs typeface="Arial" pitchFamily="34" charset="-120"/>
              </a:rPr>
              <a:t>The final model reaches 97–98% accuracy on this task.</a:t>
            </a:r>
            <a:endParaRPr lang="en-US" sz="1300" dirty="0"/>
          </a:p>
          <a:p>
            <a:pPr indent="0" marL="0">
              <a:lnSpc>
                <a:spcPct val="118000"/>
              </a:lnSpc>
              <a:spcAft>
                <a:spcPts val="800"/>
              </a:spcAft>
              <a:buNone/>
            </a:pPr>
            <a:r>
              <a:rPr lang="en-US" sz="1300" dirty="0">
                <a:solidFill>
                  <a:srgbClr val="F4F7FB"/>
                </a:solidFill>
                <a:latin typeface="Arial" pitchFamily="34" charset="0"/>
                <a:ea typeface="Arial" pitchFamily="34" charset="-122"/>
                <a:cs typeface="Arial" pitchFamily="34" charset="-120"/>
              </a:rPr>
              <a:t>QA and NLI hinge on sentence relationships that language modeling never captures directly.</a:t>
            </a:r>
            <a:endParaRPr lang="en-US" sz="1300" dirty="0"/>
          </a:p>
        </p:txBody>
      </p:sp>
      <p:sp>
        <p:nvSpPr>
          <p:cNvPr id="8" name="Shape 5"/>
          <p:cNvSpPr/>
          <p:nvPr/>
        </p:nvSpPr>
        <p:spPr>
          <a:xfrm>
            <a:off x="6126480" y="1700784"/>
            <a:ext cx="2560320" cy="1261872"/>
          </a:xfrm>
          <a:prstGeom prst="roundRect">
            <a:avLst>
              <a:gd name="adj" fmla="val 8696"/>
            </a:avLst>
          </a:prstGeom>
          <a:solidFill>
            <a:srgbClr val="35525F"/>
          </a:solidFill>
          <a:ln w="12700">
            <a:solidFill>
              <a:srgbClr val="52727F"/>
            </a:solidFill>
            <a:prstDash val="solid"/>
          </a:ln>
        </p:spPr>
      </p:sp>
      <p:sp>
        <p:nvSpPr>
          <p:cNvPr id="9" name="Text 6"/>
          <p:cNvSpPr txBox="1"/>
          <p:nvPr/>
        </p:nvSpPr>
        <p:spPr>
          <a:xfrm>
            <a:off x="6126480" y="1828800"/>
            <a:ext cx="2560320" cy="475488"/>
          </a:xfrm>
          <a:prstGeom prst="rect">
            <a:avLst/>
          </a:prstGeom>
          <a:noFill/>
          <a:ln/>
        </p:spPr>
        <p:txBody>
          <a:bodyPr wrap="square" lIns="0" tIns="0" rIns="0" bIns="0" rtlCol="0" anchor="ctr"/>
          <a:lstStyle/>
          <a:p>
            <a:pPr algn="ctr" indent="0" marL="0">
              <a:buNone/>
            </a:pPr>
            <a:r>
              <a:rPr lang="en-US" sz="2400" b="1" dirty="0">
                <a:solidFill>
                  <a:srgbClr val="D3714A"/>
                </a:solidFill>
                <a:latin typeface="Cambria" pitchFamily="34" charset="0"/>
                <a:ea typeface="Cambria" pitchFamily="34" charset="-122"/>
                <a:cs typeface="Cambria" pitchFamily="34" charset="-120"/>
              </a:rPr>
              <a:t>3.3B</a:t>
            </a:r>
            <a:endParaRPr lang="en-US" sz="2400" dirty="0"/>
          </a:p>
        </p:txBody>
      </p:sp>
      <p:sp>
        <p:nvSpPr>
          <p:cNvPr id="10" name="Text 7"/>
          <p:cNvSpPr txBox="1"/>
          <p:nvPr/>
        </p:nvSpPr>
        <p:spPr>
          <a:xfrm>
            <a:off x="6236208" y="2359152"/>
            <a:ext cx="2340864" cy="512064"/>
          </a:xfrm>
          <a:prstGeom prst="rect">
            <a:avLst/>
          </a:prstGeom>
          <a:noFill/>
          <a:ln/>
        </p:spPr>
        <p:txBody>
          <a:bodyPr wrap="square" lIns="0" tIns="0" rIns="0" bIns="0" rtlCol="0" anchor="t"/>
          <a:lstStyle/>
          <a:p>
            <a:pPr algn="ctr" indent="0" marL="0">
              <a:buNone/>
            </a:pPr>
            <a:r>
              <a:rPr lang="en-US" sz="1000" dirty="0">
                <a:solidFill>
                  <a:srgbClr val="E3EAF0"/>
                </a:solidFill>
                <a:latin typeface="Arial" pitchFamily="34" charset="0"/>
                <a:ea typeface="Arial" pitchFamily="34" charset="-122"/>
                <a:cs typeface="Arial" pitchFamily="34" charset="-120"/>
              </a:rPr>
              <a:t>words: BooksCorpus 800M</a:t>
            </a:r>
            <a:endParaRPr lang="en-US" sz="1000" dirty="0"/>
          </a:p>
          <a:p>
            <a:pPr algn="ctr" indent="0" marL="0">
              <a:buNone/>
            </a:pPr>
            <a:r>
              <a:rPr lang="en-US" sz="1000" dirty="0">
                <a:solidFill>
                  <a:srgbClr val="E3EAF0"/>
                </a:solidFill>
                <a:latin typeface="Arial" pitchFamily="34" charset="0"/>
                <a:ea typeface="Arial" pitchFamily="34" charset="-122"/>
                <a:cs typeface="Arial" pitchFamily="34" charset="-120"/>
              </a:rPr>
              <a:t>+ Wikipedia 2,500M</a:t>
            </a:r>
            <a:endParaRPr lang="en-US" sz="1000" dirty="0"/>
          </a:p>
        </p:txBody>
      </p:sp>
      <p:sp>
        <p:nvSpPr>
          <p:cNvPr id="11" name="Shape 8"/>
          <p:cNvSpPr/>
          <p:nvPr/>
        </p:nvSpPr>
        <p:spPr>
          <a:xfrm>
            <a:off x="8915400" y="1700784"/>
            <a:ext cx="2560320" cy="1261872"/>
          </a:xfrm>
          <a:prstGeom prst="roundRect">
            <a:avLst>
              <a:gd name="adj" fmla="val 8696"/>
            </a:avLst>
          </a:prstGeom>
          <a:solidFill>
            <a:srgbClr val="35525F"/>
          </a:solidFill>
          <a:ln w="12700">
            <a:solidFill>
              <a:srgbClr val="52727F"/>
            </a:solidFill>
            <a:prstDash val="solid"/>
          </a:ln>
        </p:spPr>
      </p:sp>
      <p:sp>
        <p:nvSpPr>
          <p:cNvPr id="12" name="Text 9"/>
          <p:cNvSpPr txBox="1"/>
          <p:nvPr/>
        </p:nvSpPr>
        <p:spPr>
          <a:xfrm>
            <a:off x="8915400" y="1828800"/>
            <a:ext cx="2560320" cy="475488"/>
          </a:xfrm>
          <a:prstGeom prst="rect">
            <a:avLst/>
          </a:prstGeom>
          <a:noFill/>
          <a:ln/>
        </p:spPr>
        <p:txBody>
          <a:bodyPr wrap="square" lIns="0" tIns="0" rIns="0" bIns="0" rtlCol="0" anchor="ctr"/>
          <a:lstStyle/>
          <a:p>
            <a:pPr algn="ctr" indent="0" marL="0">
              <a:buNone/>
            </a:pPr>
            <a:r>
              <a:rPr lang="en-US" sz="2400" b="1" dirty="0">
                <a:solidFill>
                  <a:srgbClr val="F4F7FB"/>
                </a:solidFill>
                <a:latin typeface="Cambria" pitchFamily="34" charset="0"/>
                <a:ea typeface="Cambria" pitchFamily="34" charset="-122"/>
                <a:cs typeface="Cambria" pitchFamily="34" charset="-120"/>
              </a:rPr>
              <a:t>1M</a:t>
            </a:r>
            <a:endParaRPr lang="en-US" sz="2400" dirty="0"/>
          </a:p>
        </p:txBody>
      </p:sp>
      <p:sp>
        <p:nvSpPr>
          <p:cNvPr id="13" name="Text 10"/>
          <p:cNvSpPr txBox="1"/>
          <p:nvPr/>
        </p:nvSpPr>
        <p:spPr>
          <a:xfrm>
            <a:off x="9025128" y="2359152"/>
            <a:ext cx="2340864" cy="512064"/>
          </a:xfrm>
          <a:prstGeom prst="rect">
            <a:avLst/>
          </a:prstGeom>
          <a:noFill/>
          <a:ln/>
        </p:spPr>
        <p:txBody>
          <a:bodyPr wrap="square" lIns="0" tIns="0" rIns="0" bIns="0" rtlCol="0" anchor="t"/>
          <a:lstStyle/>
          <a:p>
            <a:pPr algn="ctr" indent="0" marL="0">
              <a:buNone/>
            </a:pPr>
            <a:r>
              <a:rPr lang="en-US" sz="1000" dirty="0">
                <a:solidFill>
                  <a:srgbClr val="E3EAF0"/>
                </a:solidFill>
                <a:latin typeface="Arial" pitchFamily="34" charset="0"/>
                <a:ea typeface="Arial" pitchFamily="34" charset="-122"/>
                <a:cs typeface="Arial" pitchFamily="34" charset="-120"/>
              </a:rPr>
              <a:t>steps ≈ 40 epochs</a:t>
            </a:r>
            <a:endParaRPr lang="en-US" sz="1000" dirty="0"/>
          </a:p>
          <a:p>
            <a:pPr algn="ctr" indent="0" marL="0">
              <a:buNone/>
            </a:pPr>
            <a:r>
              <a:rPr lang="en-US" sz="1000" dirty="0">
                <a:solidFill>
                  <a:srgbClr val="E3EAF0"/>
                </a:solidFill>
                <a:latin typeface="Arial" pitchFamily="34" charset="0"/>
                <a:ea typeface="Arial" pitchFamily="34" charset="-122"/>
                <a:cs typeface="Arial" pitchFamily="34" charset="-120"/>
              </a:rPr>
              <a:t>over the corpus</a:t>
            </a:r>
            <a:endParaRPr lang="en-US" sz="1000" dirty="0"/>
          </a:p>
        </p:txBody>
      </p:sp>
      <p:sp>
        <p:nvSpPr>
          <p:cNvPr id="14" name="Shape 11"/>
          <p:cNvSpPr/>
          <p:nvPr/>
        </p:nvSpPr>
        <p:spPr>
          <a:xfrm>
            <a:off x="6126480" y="3191256"/>
            <a:ext cx="2560320" cy="1261872"/>
          </a:xfrm>
          <a:prstGeom prst="roundRect">
            <a:avLst>
              <a:gd name="adj" fmla="val 8696"/>
            </a:avLst>
          </a:prstGeom>
          <a:solidFill>
            <a:srgbClr val="35525F"/>
          </a:solidFill>
          <a:ln w="12700">
            <a:solidFill>
              <a:srgbClr val="52727F"/>
            </a:solidFill>
            <a:prstDash val="solid"/>
          </a:ln>
        </p:spPr>
      </p:sp>
      <p:sp>
        <p:nvSpPr>
          <p:cNvPr id="15" name="Text 12"/>
          <p:cNvSpPr txBox="1"/>
          <p:nvPr/>
        </p:nvSpPr>
        <p:spPr>
          <a:xfrm>
            <a:off x="6126480" y="3319272"/>
            <a:ext cx="2560320" cy="475488"/>
          </a:xfrm>
          <a:prstGeom prst="rect">
            <a:avLst/>
          </a:prstGeom>
          <a:noFill/>
          <a:ln/>
        </p:spPr>
        <p:txBody>
          <a:bodyPr wrap="square" lIns="0" tIns="0" rIns="0" bIns="0" rtlCol="0" anchor="ctr"/>
          <a:lstStyle/>
          <a:p>
            <a:pPr algn="ctr" indent="0" marL="0">
              <a:buNone/>
            </a:pPr>
            <a:r>
              <a:rPr lang="en-US" sz="2400" b="1" dirty="0">
                <a:solidFill>
                  <a:srgbClr val="F4F7FB"/>
                </a:solidFill>
                <a:latin typeface="Cambria" pitchFamily="34" charset="0"/>
                <a:ea typeface="Cambria" pitchFamily="34" charset="-122"/>
                <a:cs typeface="Cambria" pitchFamily="34" charset="-120"/>
              </a:rPr>
              <a:t>128k</a:t>
            </a:r>
            <a:endParaRPr lang="en-US" sz="2400" dirty="0"/>
          </a:p>
        </p:txBody>
      </p:sp>
      <p:sp>
        <p:nvSpPr>
          <p:cNvPr id="16" name="Text 13"/>
          <p:cNvSpPr txBox="1"/>
          <p:nvPr/>
        </p:nvSpPr>
        <p:spPr>
          <a:xfrm>
            <a:off x="6236208" y="3849624"/>
            <a:ext cx="2340864" cy="512064"/>
          </a:xfrm>
          <a:prstGeom prst="rect">
            <a:avLst/>
          </a:prstGeom>
          <a:noFill/>
          <a:ln/>
        </p:spPr>
        <p:txBody>
          <a:bodyPr wrap="square" lIns="0" tIns="0" rIns="0" bIns="0" rtlCol="0" anchor="t"/>
          <a:lstStyle/>
          <a:p>
            <a:pPr algn="ctr" indent="0" marL="0">
              <a:buNone/>
            </a:pPr>
            <a:r>
              <a:rPr lang="en-US" sz="1000" dirty="0">
                <a:solidFill>
                  <a:srgbClr val="E3EAF0"/>
                </a:solidFill>
                <a:latin typeface="Arial" pitchFamily="34" charset="0"/>
                <a:ea typeface="Arial" pitchFamily="34" charset="-122"/>
                <a:cs typeface="Arial" pitchFamily="34" charset="-120"/>
              </a:rPr>
              <a:t>tokens/batch: 256 seqs</a:t>
            </a:r>
            <a:endParaRPr lang="en-US" sz="1000" dirty="0"/>
          </a:p>
          <a:p>
            <a:pPr algn="ctr" indent="0" marL="0">
              <a:buNone/>
            </a:pPr>
            <a:r>
              <a:rPr lang="en-US" sz="1000" dirty="0">
                <a:solidFill>
                  <a:srgbClr val="E3EAF0"/>
                </a:solidFill>
                <a:latin typeface="Arial" pitchFamily="34" charset="0"/>
                <a:ea typeface="Arial" pitchFamily="34" charset="-122"/>
                <a:cs typeface="Arial" pitchFamily="34" charset="-120"/>
              </a:rPr>
              <a:t>× 512 tokens</a:t>
            </a:r>
            <a:endParaRPr lang="en-US" sz="1000" dirty="0"/>
          </a:p>
        </p:txBody>
      </p:sp>
      <p:sp>
        <p:nvSpPr>
          <p:cNvPr id="17" name="Shape 14"/>
          <p:cNvSpPr/>
          <p:nvPr/>
        </p:nvSpPr>
        <p:spPr>
          <a:xfrm>
            <a:off x="8915400" y="3191256"/>
            <a:ext cx="2560320" cy="1261872"/>
          </a:xfrm>
          <a:prstGeom prst="roundRect">
            <a:avLst>
              <a:gd name="adj" fmla="val 8696"/>
            </a:avLst>
          </a:prstGeom>
          <a:solidFill>
            <a:srgbClr val="35525F"/>
          </a:solidFill>
          <a:ln w="12700">
            <a:solidFill>
              <a:srgbClr val="52727F"/>
            </a:solidFill>
            <a:prstDash val="solid"/>
          </a:ln>
        </p:spPr>
      </p:sp>
      <p:sp>
        <p:nvSpPr>
          <p:cNvPr id="18" name="Text 15"/>
          <p:cNvSpPr txBox="1"/>
          <p:nvPr/>
        </p:nvSpPr>
        <p:spPr>
          <a:xfrm>
            <a:off x="8915400" y="3319272"/>
            <a:ext cx="2560320" cy="475488"/>
          </a:xfrm>
          <a:prstGeom prst="rect">
            <a:avLst/>
          </a:prstGeom>
          <a:noFill/>
          <a:ln/>
        </p:spPr>
        <p:txBody>
          <a:bodyPr wrap="square" lIns="0" tIns="0" rIns="0" bIns="0" rtlCol="0" anchor="ctr"/>
          <a:lstStyle/>
          <a:p>
            <a:pPr algn="ctr" indent="0" marL="0">
              <a:buNone/>
            </a:pPr>
            <a:r>
              <a:rPr lang="en-US" sz="2400" b="1" dirty="0">
                <a:solidFill>
                  <a:srgbClr val="F4F7FB"/>
                </a:solidFill>
                <a:latin typeface="Cambria" pitchFamily="34" charset="0"/>
                <a:ea typeface="Cambria" pitchFamily="34" charset="-122"/>
                <a:cs typeface="Cambria" pitchFamily="34" charset="-120"/>
              </a:rPr>
              <a:t>4 days</a:t>
            </a:r>
            <a:endParaRPr lang="en-US" sz="2400" dirty="0"/>
          </a:p>
        </p:txBody>
      </p:sp>
      <p:sp>
        <p:nvSpPr>
          <p:cNvPr id="19" name="Text 16"/>
          <p:cNvSpPr txBox="1"/>
          <p:nvPr/>
        </p:nvSpPr>
        <p:spPr>
          <a:xfrm>
            <a:off x="9025128" y="3849624"/>
            <a:ext cx="2340864" cy="512064"/>
          </a:xfrm>
          <a:prstGeom prst="rect">
            <a:avLst/>
          </a:prstGeom>
          <a:noFill/>
          <a:ln/>
        </p:spPr>
        <p:txBody>
          <a:bodyPr wrap="square" lIns="0" tIns="0" rIns="0" bIns="0" rtlCol="0" anchor="t"/>
          <a:lstStyle/>
          <a:p>
            <a:pPr algn="ctr" indent="0" marL="0">
              <a:buNone/>
            </a:pPr>
            <a:r>
              <a:rPr lang="en-US" sz="1000" dirty="0">
                <a:solidFill>
                  <a:srgbClr val="E3EAF0"/>
                </a:solidFill>
                <a:latin typeface="Arial" pitchFamily="34" charset="0"/>
                <a:ea typeface="Arial" pitchFamily="34" charset="-122"/>
                <a:cs typeface="Arial" pitchFamily="34" charset="-120"/>
              </a:rPr>
              <a:t>pre-training on 4–16</a:t>
            </a:r>
            <a:endParaRPr lang="en-US" sz="1000" dirty="0"/>
          </a:p>
          <a:p>
            <a:pPr algn="ctr" indent="0" marL="0">
              <a:buNone/>
            </a:pPr>
            <a:r>
              <a:rPr lang="en-US" sz="1000" dirty="0">
                <a:solidFill>
                  <a:srgbClr val="E3EAF0"/>
                </a:solidFill>
                <a:latin typeface="Arial" pitchFamily="34" charset="0"/>
                <a:ea typeface="Arial" pitchFamily="34" charset="-122"/>
                <a:cs typeface="Arial" pitchFamily="34" charset="-120"/>
              </a:rPr>
              <a:t>Cloud TPUs</a:t>
            </a:r>
            <a:endParaRPr lang="en-US" sz="1000" dirty="0"/>
          </a:p>
        </p:txBody>
      </p:sp>
      <p:sp>
        <p:nvSpPr>
          <p:cNvPr id="20" name="Shape 17"/>
          <p:cNvSpPr/>
          <p:nvPr/>
        </p:nvSpPr>
        <p:spPr>
          <a:xfrm>
            <a:off x="548640" y="4846320"/>
            <a:ext cx="11091672" cy="1188720"/>
          </a:xfrm>
          <a:prstGeom prst="roundRect">
            <a:avLst>
              <a:gd name="adj" fmla="val 9231"/>
            </a:avLst>
          </a:prstGeom>
          <a:solidFill>
            <a:srgbClr val="35525F"/>
          </a:solidFill>
          <a:ln w="12700">
            <a:solidFill>
              <a:srgbClr val="52727F"/>
            </a:solidFill>
            <a:prstDash val="solid"/>
          </a:ln>
        </p:spPr>
      </p:sp>
      <p:sp>
        <p:nvSpPr>
          <p:cNvPr id="21" name="Text 18"/>
          <p:cNvSpPr txBox="1"/>
          <p:nvPr/>
        </p:nvSpPr>
        <p:spPr>
          <a:xfrm>
            <a:off x="768096" y="4983480"/>
            <a:ext cx="10607040" cy="274320"/>
          </a:xfrm>
          <a:prstGeom prst="rect">
            <a:avLst/>
          </a:prstGeom>
          <a:noFill/>
          <a:ln/>
        </p:spPr>
        <p:txBody>
          <a:bodyPr wrap="square" lIns="0" tIns="0" rIns="0" bIns="0" rtlCol="0" anchor="ctr"/>
          <a:lstStyle/>
          <a:p>
            <a:pPr indent="0" marL="0">
              <a:buNone/>
            </a:pPr>
            <a:r>
              <a:rPr lang="en-US" sz="1300" b="1" dirty="0">
                <a:solidFill>
                  <a:srgbClr val="FFB347"/>
                </a:solidFill>
                <a:latin typeface="Arial" pitchFamily="34" charset="0"/>
                <a:ea typeface="Arial" pitchFamily="34" charset="-122"/>
                <a:cs typeface="Arial" pitchFamily="34" charset="-120"/>
              </a:rPr>
              <a:t>Training recipe</a:t>
            </a:r>
            <a:endParaRPr lang="en-US" sz="1300" dirty="0"/>
          </a:p>
        </p:txBody>
      </p:sp>
      <p:sp>
        <p:nvSpPr>
          <p:cNvPr id="22" name="Text 19"/>
          <p:cNvSpPr txBox="1"/>
          <p:nvPr/>
        </p:nvSpPr>
        <p:spPr>
          <a:xfrm>
            <a:off x="768096" y="5276088"/>
            <a:ext cx="10607040" cy="658368"/>
          </a:xfrm>
          <a:prstGeom prst="rect">
            <a:avLst/>
          </a:prstGeom>
          <a:noFill/>
          <a:ln/>
        </p:spPr>
        <p:txBody>
          <a:bodyPr wrap="square" lIns="0" tIns="0" rIns="0" bIns="0" rtlCol="0" anchor="t"/>
          <a:lstStyle/>
          <a:p>
            <a:pPr indent="0" marL="0">
              <a:buNone/>
            </a:pPr>
            <a:r>
              <a:rPr lang="en-US" sz="1250" dirty="0">
                <a:solidFill>
                  <a:srgbClr val="F4F7FB"/>
                </a:solidFill>
                <a:latin typeface="Arial" pitchFamily="34" charset="0"/>
                <a:ea typeface="Arial" pitchFamily="34" charset="-122"/>
                <a:cs typeface="Arial" pitchFamily="34" charset="-120"/>
              </a:rPr>
              <a:t>Adam · lr 1e-4, β₁ 0.9, β₂ 0.999, L2 0.01 · 10,000-step warmup then linear decay · dropout 0.1 on all layers · gelu activation · document-level corpus, not shuffled sentences.</a:t>
            </a:r>
            <a:endParaRPr lang="en-US" sz="1250" dirty="0"/>
          </a:p>
        </p:txBody>
      </p:sp>
      <p:sp>
        <p:nvSpPr>
          <p:cNvPr id="23" name="Text 20"/>
          <p:cNvSpPr txBox="1"/>
          <p:nvPr/>
        </p:nvSpPr>
        <p:spPr>
          <a:xfrm>
            <a:off x="548640" y="6199632"/>
            <a:ext cx="4572000" cy="274320"/>
          </a:xfrm>
          <a:prstGeom prst="rect">
            <a:avLst/>
          </a:prstGeom>
          <a:noFill/>
          <a:ln/>
        </p:spPr>
        <p:txBody>
          <a:bodyPr wrap="square" lIns="0" tIns="0" rIns="0" bIns="0" rtlCol="0" anchor="ctr"/>
          <a:lstStyle/>
          <a:p>
            <a:pPr algn="l" indent="0" marL="0">
              <a:buNone/>
            </a:pPr>
            <a:r>
              <a:rPr lang="en-US" sz="900" dirty="0">
                <a:solidFill>
                  <a:srgbClr val="E3EAF0"/>
                </a:solidFill>
                <a:latin typeface="Arial" pitchFamily="34" charset="0"/>
                <a:ea typeface="Arial" pitchFamily="34" charset="-122"/>
                <a:cs typeface="Arial" pitchFamily="34" charset="-120"/>
              </a:rPr>
              <a:t>BERT · arXiv:1810.04805</a:t>
            </a:r>
            <a:endParaRPr lang="en-US" sz="900" dirty="0"/>
          </a:p>
        </p:txBody>
      </p:sp>
      <p:sp>
        <p:nvSpPr>
          <p:cNvPr id="24" name="Text 21"/>
          <p:cNvSpPr txBox="1"/>
          <p:nvPr/>
        </p:nvSpPr>
        <p:spPr>
          <a:xfrm>
            <a:off x="11091672" y="6199632"/>
            <a:ext cx="548640" cy="274320"/>
          </a:xfrm>
          <a:prstGeom prst="rect">
            <a:avLst/>
          </a:prstGeom>
          <a:noFill/>
          <a:ln/>
        </p:spPr>
        <p:txBody>
          <a:bodyPr wrap="square" lIns="0" tIns="0" rIns="0" bIns="0" rtlCol="0" anchor="ctr"/>
          <a:lstStyle/>
          <a:p>
            <a:pPr algn="r" indent="0" marL="0">
              <a:buNone/>
            </a:pPr>
            <a:r>
              <a:rPr lang="en-US" sz="900" dirty="0">
                <a:solidFill>
                  <a:srgbClr val="E3EAF0"/>
                </a:solidFill>
                <a:latin typeface="Arial" pitchFamily="34" charset="0"/>
                <a:ea typeface="Arial" pitchFamily="34" charset="-122"/>
                <a:cs typeface="Arial" pitchFamily="34" charset="-120"/>
              </a:rPr>
              <a:t>05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assets/icons/layers.png">    </p:cNvPr>
          <p:cNvPicPr>
            <a:picLocks noChangeAspect="1"/>
          </p:cNvPicPr>
          <p:nvPr/>
        </p:nvPicPr>
        <p:blipFill>
          <a:blip r:embed="rId2"/>
          <a:stretch>
            <a:fillRect/>
          </a:stretch>
        </p:blipFill>
        <p:spPr>
          <a:xfrm>
            <a:off x="548640" y="402336"/>
            <a:ext cx="402336" cy="402336"/>
          </a:xfrm>
          <a:prstGeom prst="rect">
            <a:avLst/>
          </a:prstGeom>
        </p:spPr>
      </p:pic>
      <p:sp>
        <p:nvSpPr>
          <p:cNvPr id="3" name="Text 0"/>
          <p:cNvSpPr txBox="1"/>
          <p:nvPr/>
        </p:nvSpPr>
        <p:spPr>
          <a:xfrm>
            <a:off x="1060704" y="420624"/>
            <a:ext cx="10561320" cy="274320"/>
          </a:xfrm>
          <a:prstGeom prst="rect">
            <a:avLst/>
          </a:prstGeom>
          <a:noFill/>
          <a:ln/>
        </p:spPr>
        <p:txBody>
          <a:bodyPr wrap="square" lIns="0" tIns="0" rIns="0" bIns="0" rtlCol="0" anchor="ctr"/>
          <a:lstStyle/>
          <a:p>
            <a:pPr indent="0" marL="0">
              <a:buNone/>
            </a:pPr>
            <a:r>
              <a:rPr lang="en-US" sz="1200" b="1" spc="200" kern="0" dirty="0">
                <a:solidFill>
                  <a:srgbClr val="FFB347"/>
                </a:solidFill>
                <a:latin typeface="Arial" pitchFamily="34" charset="0"/>
                <a:ea typeface="Arial" pitchFamily="34" charset="-122"/>
                <a:cs typeface="Arial" pitchFamily="34" charset="-120"/>
              </a:rPr>
              <a:t>RESULTS · GLUE</a:t>
            </a:r>
            <a:endParaRPr lang="en-US" sz="1200" dirty="0"/>
          </a:p>
        </p:txBody>
      </p:sp>
      <p:sp>
        <p:nvSpPr>
          <p:cNvPr id="4" name="Text 1"/>
          <p:cNvSpPr txBox="1"/>
          <p:nvPr/>
        </p:nvSpPr>
        <p:spPr>
          <a:xfrm>
            <a:off x="1060704" y="713232"/>
            <a:ext cx="10561320" cy="841248"/>
          </a:xfrm>
          <a:prstGeom prst="rect">
            <a:avLst/>
          </a:prstGeom>
          <a:noFill/>
          <a:ln/>
        </p:spPr>
        <p:txBody>
          <a:bodyPr wrap="square" lIns="0" tIns="0" rIns="0" bIns="0" rtlCol="0" anchor="t"/>
          <a:lstStyle/>
          <a:p>
            <a:pPr indent="0" marL="0">
              <a:buNone/>
            </a:pPr>
            <a:r>
              <a:rPr lang="en-US" sz="2800" b="1" dirty="0">
                <a:solidFill>
                  <a:srgbClr val="F4F7FB"/>
                </a:solidFill>
                <a:latin typeface="Cambria" pitchFamily="34" charset="0"/>
                <a:ea typeface="Cambria" pitchFamily="34" charset="-122"/>
                <a:cs typeface="Cambria" pitchFamily="34" charset="-120"/>
              </a:rPr>
              <a:t>BERT LARGE hits 80.5 GLUE — 7.7 points above OpenAI GPT</a:t>
            </a:r>
            <a:endParaRPr lang="en-US" sz="2800" dirty="0"/>
          </a:p>
        </p:txBody>
      </p:sp>
      <p:sp>
        <p:nvSpPr>
          <p:cNvPr id="5" name="Shape 2"/>
          <p:cNvSpPr/>
          <p:nvPr/>
        </p:nvSpPr>
        <p:spPr>
          <a:xfrm>
            <a:off x="548640" y="1700784"/>
            <a:ext cx="6629400" cy="4206240"/>
          </a:xfrm>
          <a:prstGeom prst="roundRect">
            <a:avLst>
              <a:gd name="adj" fmla="val 2609"/>
            </a:avLst>
          </a:prstGeom>
          <a:solidFill>
            <a:srgbClr val="35525F"/>
          </a:solidFill>
          <a:ln w="12700">
            <a:solidFill>
              <a:srgbClr val="52727F"/>
            </a:solidFill>
            <a:prstDash val="solid"/>
          </a:ln>
        </p:spPr>
      </p:sp>
      <p:graphicFrame>
        <p:nvGraphicFramePr>
          <p:cNvPr id="6" name="Chart 0" descr=""/>
          <p:cNvGraphicFramePr/>
          <p:nvPr/>
        </p:nvGraphicFramePr>
        <p:xfrm>
          <a:off x="731520" y="1883664"/>
          <a:ext cx="6263640" cy="3794760"/>
        </p:xfrm>
        <a:graphic xmlns:a="http://schemas.openxmlformats.org/drawingml/2006/main">
          <a:graphicData uri="http://schemas.openxmlformats.org/drawingml/2006/chart">
            <c:chart xmlns:c="http://schemas.openxmlformats.org/drawingml/2006/chart" r:id="rId3"/>
          </a:graphicData>
        </a:graphic>
      </p:graphicFrame>
      <p:sp>
        <p:nvSpPr>
          <p:cNvPr id="7" name="Text 3"/>
          <p:cNvSpPr txBox="1"/>
          <p:nvPr/>
        </p:nvSpPr>
        <p:spPr>
          <a:xfrm>
            <a:off x="7424928" y="1828800"/>
            <a:ext cx="4215384" cy="274320"/>
          </a:xfrm>
          <a:prstGeom prst="rect">
            <a:avLst/>
          </a:prstGeom>
          <a:noFill/>
          <a:ln/>
        </p:spPr>
        <p:txBody>
          <a:bodyPr wrap="square" lIns="0" tIns="0" rIns="0" bIns="0" rtlCol="0" anchor="ctr"/>
          <a:lstStyle/>
          <a:p>
            <a:pPr indent="0" marL="0">
              <a:buNone/>
            </a:pPr>
            <a:r>
              <a:rPr lang="en-US" sz="1500" b="1" dirty="0">
                <a:solidFill>
                  <a:srgbClr val="D3714A"/>
                </a:solidFill>
                <a:latin typeface="Cambria" pitchFamily="34" charset="0"/>
                <a:ea typeface="Cambria" pitchFamily="34" charset="-122"/>
                <a:cs typeface="Cambria" pitchFamily="34" charset="-120"/>
              </a:rPr>
              <a:t>80.5 vs 72.8</a:t>
            </a:r>
            <a:endParaRPr lang="en-US" sz="1500" dirty="0"/>
          </a:p>
        </p:txBody>
      </p:sp>
      <p:sp>
        <p:nvSpPr>
          <p:cNvPr id="8" name="Text 4"/>
          <p:cNvSpPr txBox="1"/>
          <p:nvPr/>
        </p:nvSpPr>
        <p:spPr>
          <a:xfrm>
            <a:off x="7424928" y="2084832"/>
            <a:ext cx="4215384" cy="438912"/>
          </a:xfrm>
          <a:prstGeom prst="rect">
            <a:avLst/>
          </a:prstGeom>
          <a:noFill/>
          <a:ln/>
        </p:spPr>
        <p:txBody>
          <a:bodyPr wrap="square" lIns="0" tIns="0" rIns="0" bIns="0" rtlCol="0" anchor="t"/>
          <a:lstStyle/>
          <a:p>
            <a:pPr indent="0" marL="0">
              <a:buNone/>
            </a:pPr>
            <a:r>
              <a:rPr lang="en-US" sz="1150" dirty="0">
                <a:solidFill>
                  <a:srgbClr val="E3EAF0"/>
                </a:solidFill>
                <a:latin typeface="Arial" pitchFamily="34" charset="0"/>
                <a:ea typeface="Arial" pitchFamily="34" charset="-122"/>
                <a:cs typeface="Arial" pitchFamily="34" charset="-120"/>
              </a:rPr>
              <a:t>official GLUE leaderboard — BERT LARGE against OpenAI GPT at submission.</a:t>
            </a:r>
            <a:endParaRPr lang="en-US" sz="1150" dirty="0"/>
          </a:p>
        </p:txBody>
      </p:sp>
      <p:sp>
        <p:nvSpPr>
          <p:cNvPr id="9" name="Text 5"/>
          <p:cNvSpPr txBox="1"/>
          <p:nvPr/>
        </p:nvSpPr>
        <p:spPr>
          <a:xfrm>
            <a:off x="7424928" y="2670048"/>
            <a:ext cx="4215384" cy="274320"/>
          </a:xfrm>
          <a:prstGeom prst="rect">
            <a:avLst/>
          </a:prstGeom>
          <a:noFill/>
          <a:ln/>
        </p:spPr>
        <p:txBody>
          <a:bodyPr wrap="square" lIns="0" tIns="0" rIns="0" bIns="0" rtlCol="0" anchor="ctr"/>
          <a:lstStyle/>
          <a:p>
            <a:pPr indent="0" marL="0">
              <a:buNone/>
            </a:pPr>
            <a:r>
              <a:rPr lang="en-US" sz="1500" b="1" dirty="0">
                <a:solidFill>
                  <a:srgbClr val="D3714A"/>
                </a:solidFill>
                <a:latin typeface="Cambria" pitchFamily="34" charset="0"/>
                <a:ea typeface="Cambria" pitchFamily="34" charset="-122"/>
                <a:cs typeface="Cambria" pitchFamily="34" charset="-120"/>
              </a:rPr>
              <a:t>+6.8 / +7.7</a:t>
            </a:r>
            <a:endParaRPr lang="en-US" sz="1500" dirty="0"/>
          </a:p>
        </p:txBody>
      </p:sp>
      <p:sp>
        <p:nvSpPr>
          <p:cNvPr id="10" name="Text 6"/>
          <p:cNvSpPr txBox="1"/>
          <p:nvPr/>
        </p:nvSpPr>
        <p:spPr>
          <a:xfrm>
            <a:off x="7424928" y="2926080"/>
            <a:ext cx="4215384" cy="438912"/>
          </a:xfrm>
          <a:prstGeom prst="rect">
            <a:avLst/>
          </a:prstGeom>
          <a:noFill/>
          <a:ln/>
        </p:spPr>
        <p:txBody>
          <a:bodyPr wrap="square" lIns="0" tIns="0" rIns="0" bIns="0" rtlCol="0" anchor="t"/>
          <a:lstStyle/>
          <a:p>
            <a:pPr indent="0" marL="0">
              <a:buNone/>
            </a:pPr>
            <a:r>
              <a:rPr lang="en-US" sz="1150" dirty="0">
                <a:solidFill>
                  <a:srgbClr val="E3EAF0"/>
                </a:solidFill>
                <a:latin typeface="Arial" pitchFamily="34" charset="0"/>
                <a:ea typeface="Arial" pitchFamily="34" charset="-122"/>
                <a:cs typeface="Arial" pitchFamily="34" charset="-120"/>
              </a:rPr>
              <a:t>average gains over OpenAI GPT’s leaderboard 72.8 for BASE and LARGE.</a:t>
            </a:r>
            <a:endParaRPr lang="en-US" sz="1150" dirty="0"/>
          </a:p>
        </p:txBody>
      </p:sp>
      <p:sp>
        <p:nvSpPr>
          <p:cNvPr id="11" name="Text 7"/>
          <p:cNvSpPr txBox="1"/>
          <p:nvPr/>
        </p:nvSpPr>
        <p:spPr>
          <a:xfrm>
            <a:off x="7424928" y="3511296"/>
            <a:ext cx="4215384" cy="274320"/>
          </a:xfrm>
          <a:prstGeom prst="rect">
            <a:avLst/>
          </a:prstGeom>
          <a:noFill/>
          <a:ln/>
        </p:spPr>
        <p:txBody>
          <a:bodyPr wrap="square" lIns="0" tIns="0" rIns="0" bIns="0" rtlCol="0" anchor="ctr"/>
          <a:lstStyle/>
          <a:p>
            <a:pPr indent="0" marL="0">
              <a:buNone/>
            </a:pPr>
            <a:r>
              <a:rPr lang="en-US" sz="1500" b="1" dirty="0">
                <a:solidFill>
                  <a:srgbClr val="FFB347"/>
                </a:solidFill>
                <a:latin typeface="Cambria" pitchFamily="34" charset="0"/>
                <a:ea typeface="Cambria" pitchFamily="34" charset="-122"/>
                <a:cs typeface="Cambria" pitchFamily="34" charset="-120"/>
              </a:rPr>
              <a:t>+4.6</a:t>
            </a:r>
            <a:endParaRPr lang="en-US" sz="1500" dirty="0"/>
          </a:p>
        </p:txBody>
      </p:sp>
      <p:sp>
        <p:nvSpPr>
          <p:cNvPr id="12" name="Text 8"/>
          <p:cNvSpPr txBox="1"/>
          <p:nvPr/>
        </p:nvSpPr>
        <p:spPr>
          <a:xfrm>
            <a:off x="7424928" y="3767328"/>
            <a:ext cx="4215384" cy="438912"/>
          </a:xfrm>
          <a:prstGeom prst="rect">
            <a:avLst/>
          </a:prstGeom>
          <a:noFill/>
          <a:ln/>
        </p:spPr>
        <p:txBody>
          <a:bodyPr wrap="square" lIns="0" tIns="0" rIns="0" bIns="0" rtlCol="0" anchor="t"/>
          <a:lstStyle/>
          <a:p>
            <a:pPr indent="0" marL="0">
              <a:buNone/>
            </a:pPr>
            <a:r>
              <a:rPr lang="en-US" sz="1150" dirty="0">
                <a:solidFill>
                  <a:srgbClr val="E3EAF0"/>
                </a:solidFill>
                <a:latin typeface="Arial" pitchFamily="34" charset="0"/>
                <a:ea typeface="Arial" pitchFamily="34" charset="-122"/>
                <a:cs typeface="Arial" pitchFamily="34" charset="-120"/>
              </a:rPr>
              <a:t>absolute accuracy on MNLI, the largest and most reported GLUE task.</a:t>
            </a:r>
            <a:endParaRPr lang="en-US" sz="1150" dirty="0"/>
          </a:p>
        </p:txBody>
      </p:sp>
      <p:sp>
        <p:nvSpPr>
          <p:cNvPr id="13" name="Text 9"/>
          <p:cNvSpPr txBox="1"/>
          <p:nvPr/>
        </p:nvSpPr>
        <p:spPr>
          <a:xfrm>
            <a:off x="7424928" y="4352544"/>
            <a:ext cx="4215384" cy="274320"/>
          </a:xfrm>
          <a:prstGeom prst="rect">
            <a:avLst/>
          </a:prstGeom>
          <a:noFill/>
          <a:ln/>
        </p:spPr>
        <p:txBody>
          <a:bodyPr wrap="square" lIns="0" tIns="0" rIns="0" bIns="0" rtlCol="0" anchor="ctr"/>
          <a:lstStyle/>
          <a:p>
            <a:pPr indent="0" marL="0">
              <a:buNone/>
            </a:pPr>
            <a:r>
              <a:rPr lang="en-US" sz="1500" b="1" dirty="0">
                <a:solidFill>
                  <a:srgbClr val="FFB347"/>
                </a:solidFill>
                <a:latin typeface="Cambria" pitchFamily="34" charset="0"/>
                <a:ea typeface="Cambria" pitchFamily="34" charset="-122"/>
                <a:cs typeface="Cambria" pitchFamily="34" charset="-120"/>
              </a:rPr>
              <a:t>WNLI excluded</a:t>
            </a:r>
            <a:endParaRPr lang="en-US" sz="1500" dirty="0"/>
          </a:p>
        </p:txBody>
      </p:sp>
      <p:sp>
        <p:nvSpPr>
          <p:cNvPr id="14" name="Text 10"/>
          <p:cNvSpPr txBox="1"/>
          <p:nvPr/>
        </p:nvSpPr>
        <p:spPr>
          <a:xfrm>
            <a:off x="7424928" y="4608576"/>
            <a:ext cx="4215384" cy="438912"/>
          </a:xfrm>
          <a:prstGeom prst="rect">
            <a:avLst/>
          </a:prstGeom>
          <a:noFill/>
          <a:ln/>
        </p:spPr>
        <p:txBody>
          <a:bodyPr wrap="square" lIns="0" tIns="0" rIns="0" bIns="0" rtlCol="0" anchor="t"/>
          <a:lstStyle/>
          <a:p>
            <a:pPr indent="0" marL="0">
              <a:buNone/>
            </a:pPr>
            <a:r>
              <a:rPr lang="en-US" sz="1150" dirty="0">
                <a:solidFill>
                  <a:srgbClr val="E3EAF0"/>
                </a:solidFill>
                <a:latin typeface="Arial" pitchFamily="34" charset="0"/>
                <a:ea typeface="Arial" pitchFamily="34" charset="-122"/>
                <a:cs typeface="Arial" pitchFamily="34" charset="-120"/>
              </a:rPr>
              <a:t>every submitted system fell under its 65.1 majority-class baseline.</a:t>
            </a:r>
            <a:endParaRPr lang="en-US" sz="1150" dirty="0"/>
          </a:p>
        </p:txBody>
      </p:sp>
      <p:sp>
        <p:nvSpPr>
          <p:cNvPr id="15" name="Text 11"/>
          <p:cNvSpPr txBox="1"/>
          <p:nvPr/>
        </p:nvSpPr>
        <p:spPr>
          <a:xfrm>
            <a:off x="7424928" y="5193792"/>
            <a:ext cx="4215384" cy="274320"/>
          </a:xfrm>
          <a:prstGeom prst="rect">
            <a:avLst/>
          </a:prstGeom>
          <a:noFill/>
          <a:ln/>
        </p:spPr>
        <p:txBody>
          <a:bodyPr wrap="square" lIns="0" tIns="0" rIns="0" bIns="0" rtlCol="0" anchor="ctr"/>
          <a:lstStyle/>
          <a:p>
            <a:pPr indent="0" marL="0">
              <a:buNone/>
            </a:pPr>
            <a:r>
              <a:rPr lang="en-US" sz="1500" b="1" dirty="0">
                <a:solidFill>
                  <a:srgbClr val="FFB347"/>
                </a:solidFill>
                <a:latin typeface="Cambria" pitchFamily="34" charset="0"/>
                <a:ea typeface="Cambria" pitchFamily="34" charset="-122"/>
                <a:cs typeface="Cambria" pitchFamily="34" charset="-120"/>
              </a:rPr>
              <a:t>Batch 32, 3 epochs</a:t>
            </a:r>
            <a:endParaRPr lang="en-US" sz="1500" dirty="0"/>
          </a:p>
        </p:txBody>
      </p:sp>
      <p:sp>
        <p:nvSpPr>
          <p:cNvPr id="16" name="Text 12"/>
          <p:cNvSpPr txBox="1"/>
          <p:nvPr/>
        </p:nvSpPr>
        <p:spPr>
          <a:xfrm>
            <a:off x="7424928" y="5449824"/>
            <a:ext cx="4215384" cy="438912"/>
          </a:xfrm>
          <a:prstGeom prst="rect">
            <a:avLst/>
          </a:prstGeom>
          <a:noFill/>
          <a:ln/>
        </p:spPr>
        <p:txBody>
          <a:bodyPr wrap="square" lIns="0" tIns="0" rIns="0" bIns="0" rtlCol="0" anchor="t"/>
          <a:lstStyle/>
          <a:p>
            <a:pPr indent="0" marL="0">
              <a:buNone/>
            </a:pPr>
            <a:r>
              <a:rPr lang="en-US" sz="1150" dirty="0">
                <a:solidFill>
                  <a:srgbClr val="E3EAF0"/>
                </a:solidFill>
                <a:latin typeface="Arial" pitchFamily="34" charset="0"/>
                <a:ea typeface="Arial" pitchFamily="34" charset="-122"/>
                <a:cs typeface="Arial" pitchFamily="34" charset="-120"/>
              </a:rPr>
              <a:t>best learning rate from {5e-5, 4e-5, 3e-5, 2e-5} on Dev.</a:t>
            </a:r>
            <a:endParaRPr lang="en-US" sz="1150" dirty="0"/>
          </a:p>
        </p:txBody>
      </p:sp>
      <p:sp>
        <p:nvSpPr>
          <p:cNvPr id="17" name="Text 13"/>
          <p:cNvSpPr txBox="1"/>
          <p:nvPr/>
        </p:nvSpPr>
        <p:spPr>
          <a:xfrm>
            <a:off x="548640" y="6199632"/>
            <a:ext cx="4572000" cy="274320"/>
          </a:xfrm>
          <a:prstGeom prst="rect">
            <a:avLst/>
          </a:prstGeom>
          <a:noFill/>
          <a:ln/>
        </p:spPr>
        <p:txBody>
          <a:bodyPr wrap="square" lIns="0" tIns="0" rIns="0" bIns="0" rtlCol="0" anchor="ctr"/>
          <a:lstStyle/>
          <a:p>
            <a:pPr algn="l" indent="0" marL="0">
              <a:buNone/>
            </a:pPr>
            <a:r>
              <a:rPr lang="en-US" sz="900" dirty="0">
                <a:solidFill>
                  <a:srgbClr val="E3EAF0"/>
                </a:solidFill>
                <a:latin typeface="Arial" pitchFamily="34" charset="0"/>
                <a:ea typeface="Arial" pitchFamily="34" charset="-122"/>
                <a:cs typeface="Arial" pitchFamily="34" charset="-120"/>
              </a:rPr>
              <a:t>BERT · arXiv:1810.04805</a:t>
            </a:r>
            <a:endParaRPr lang="en-US" sz="900" dirty="0"/>
          </a:p>
        </p:txBody>
      </p:sp>
      <p:sp>
        <p:nvSpPr>
          <p:cNvPr id="18" name="Text 14"/>
          <p:cNvSpPr txBox="1"/>
          <p:nvPr/>
        </p:nvSpPr>
        <p:spPr>
          <a:xfrm>
            <a:off x="11091672" y="6199632"/>
            <a:ext cx="548640" cy="274320"/>
          </a:xfrm>
          <a:prstGeom prst="rect">
            <a:avLst/>
          </a:prstGeom>
          <a:noFill/>
          <a:ln/>
        </p:spPr>
        <p:txBody>
          <a:bodyPr wrap="square" lIns="0" tIns="0" rIns="0" bIns="0" rtlCol="0" anchor="ctr"/>
          <a:lstStyle/>
          <a:p>
            <a:pPr algn="r" indent="0" marL="0">
              <a:buNone/>
            </a:pPr>
            <a:r>
              <a:rPr lang="en-US" sz="900" dirty="0">
                <a:solidFill>
                  <a:srgbClr val="E3EAF0"/>
                </a:solidFill>
                <a:latin typeface="Arial" pitchFamily="34" charset="0"/>
                <a:ea typeface="Arial" pitchFamily="34" charset="-122"/>
                <a:cs typeface="Arial" pitchFamily="34" charset="-120"/>
              </a:rPr>
              <a:t>06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assets/icons/layers.png">    </p:cNvPr>
          <p:cNvPicPr>
            <a:picLocks noChangeAspect="1"/>
          </p:cNvPicPr>
          <p:nvPr/>
        </p:nvPicPr>
        <p:blipFill>
          <a:blip r:embed="rId2"/>
          <a:stretch>
            <a:fillRect/>
          </a:stretch>
        </p:blipFill>
        <p:spPr>
          <a:xfrm>
            <a:off x="548640" y="402336"/>
            <a:ext cx="402336" cy="402336"/>
          </a:xfrm>
          <a:prstGeom prst="rect">
            <a:avLst/>
          </a:prstGeom>
        </p:spPr>
      </p:pic>
      <p:sp>
        <p:nvSpPr>
          <p:cNvPr id="3" name="Text 0"/>
          <p:cNvSpPr txBox="1"/>
          <p:nvPr/>
        </p:nvSpPr>
        <p:spPr>
          <a:xfrm>
            <a:off x="1060704" y="420624"/>
            <a:ext cx="10561320" cy="274320"/>
          </a:xfrm>
          <a:prstGeom prst="rect">
            <a:avLst/>
          </a:prstGeom>
          <a:noFill/>
          <a:ln/>
        </p:spPr>
        <p:txBody>
          <a:bodyPr wrap="square" lIns="0" tIns="0" rIns="0" bIns="0" rtlCol="0" anchor="ctr"/>
          <a:lstStyle/>
          <a:p>
            <a:pPr indent="0" marL="0">
              <a:buNone/>
            </a:pPr>
            <a:r>
              <a:rPr lang="en-US" sz="1200" b="1" spc="200" kern="0" dirty="0">
                <a:solidFill>
                  <a:srgbClr val="FFB347"/>
                </a:solidFill>
                <a:latin typeface="Arial" pitchFamily="34" charset="0"/>
                <a:ea typeface="Arial" pitchFamily="34" charset="-122"/>
                <a:cs typeface="Arial" pitchFamily="34" charset="-120"/>
              </a:rPr>
              <a:t>RESULTS · THE GRID</a:t>
            </a:r>
            <a:endParaRPr lang="en-US" sz="1200" dirty="0"/>
          </a:p>
        </p:txBody>
      </p:sp>
      <p:sp>
        <p:nvSpPr>
          <p:cNvPr id="4" name="Text 1"/>
          <p:cNvSpPr txBox="1"/>
          <p:nvPr/>
        </p:nvSpPr>
        <p:spPr>
          <a:xfrm>
            <a:off x="1060704" y="713232"/>
            <a:ext cx="10561320" cy="841248"/>
          </a:xfrm>
          <a:prstGeom prst="rect">
            <a:avLst/>
          </a:prstGeom>
          <a:noFill/>
          <a:ln/>
        </p:spPr>
        <p:txBody>
          <a:bodyPr wrap="square" lIns="0" tIns="0" rIns="0" bIns="0" rtlCol="0" anchor="t"/>
          <a:lstStyle/>
          <a:p>
            <a:pPr indent="0" marL="0">
              <a:buNone/>
            </a:pPr>
            <a:r>
              <a:rPr lang="en-US" sz="2800" b="1" dirty="0">
                <a:solidFill>
                  <a:srgbClr val="F4F7FB"/>
                </a:solidFill>
                <a:latin typeface="Cambria" pitchFamily="34" charset="0"/>
                <a:ea typeface="Cambria" pitchFamily="34" charset="-122"/>
                <a:cs typeface="Cambria" pitchFamily="34" charset="-120"/>
              </a:rPr>
              <a:t>BERT’s edge is broadest exactly where the data is scarce</a:t>
            </a:r>
            <a:endParaRPr lang="en-US" sz="28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548640" y="1572768"/>
          <a:ext cx="11091672" cy="914400"/>
        </p:xfrm>
        <a:graphic>
          <a:graphicData uri="http://schemas.openxmlformats.org/drawingml/2006/table">
            <a:tbl>
              <a:tblPr/>
              <a:tblGrid>
                <a:gridCol w="3291840"/>
                <a:gridCol w="1691640"/>
                <a:gridCol w="1508760"/>
                <a:gridCol w="1508760"/>
                <a:gridCol w="1508760"/>
                <a:gridCol w="1581912"/>
              </a:tblGrid>
              <a:tr h="310896">
                <a:tc>
                  <a:txBody>
                    <a:bodyPr/>
                    <a:lstStyle/>
                    <a:p>
                      <a:pPr algn="l" indent="0" marL="0">
                        <a:buNone/>
                      </a:pPr>
                      <a:r>
                        <a:rPr lang="en-US" sz="1150" b="1" dirty="0">
                          <a:solidFill>
                            <a:srgbClr val="E3EAF0"/>
                          </a:solidFill>
                          <a:latin typeface="Arial" pitchFamily="34" charset="0"/>
                          <a:ea typeface="Arial" pitchFamily="34" charset="-122"/>
                          <a:cs typeface="Arial" pitchFamily="34" charset="-120"/>
                        </a:rPr>
                        <a:t>System</a:t>
                      </a:r>
                      <a:endParaRPr lang="en-US" sz="115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c>
                  <a:txBody>
                    <a:bodyPr/>
                    <a:lstStyle/>
                    <a:p>
                      <a:pPr algn="r" indent="0" marL="0">
                        <a:buNone/>
                      </a:pPr>
                      <a:r>
                        <a:rPr lang="en-US" sz="1150" b="1" dirty="0">
                          <a:solidFill>
                            <a:srgbClr val="E3EAF0"/>
                          </a:solidFill>
                          <a:latin typeface="Arial" pitchFamily="34" charset="0"/>
                          <a:ea typeface="Arial" pitchFamily="34" charset="-122"/>
                          <a:cs typeface="Arial" pitchFamily="34" charset="-120"/>
                        </a:rPr>
                        <a:t>MNLI-m</a:t>
                      </a:r>
                      <a:endParaRPr lang="en-US" sz="115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c>
                  <a:txBody>
                    <a:bodyPr/>
                    <a:lstStyle/>
                    <a:p>
                      <a:pPr algn="r" indent="0" marL="0">
                        <a:buNone/>
                      </a:pPr>
                      <a:r>
                        <a:rPr lang="en-US" sz="1150" b="1" dirty="0">
                          <a:solidFill>
                            <a:srgbClr val="E3EAF0"/>
                          </a:solidFill>
                          <a:latin typeface="Arial" pitchFamily="34" charset="0"/>
                          <a:ea typeface="Arial" pitchFamily="34" charset="-122"/>
                          <a:cs typeface="Arial" pitchFamily="34" charset="-120"/>
                        </a:rPr>
                        <a:t>QQP</a:t>
                      </a:r>
                      <a:endParaRPr lang="en-US" sz="115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c>
                  <a:txBody>
                    <a:bodyPr/>
                    <a:lstStyle/>
                    <a:p>
                      <a:pPr algn="r" indent="0" marL="0">
                        <a:buNone/>
                      </a:pPr>
                      <a:r>
                        <a:rPr lang="en-US" sz="1150" b="1" dirty="0">
                          <a:solidFill>
                            <a:srgbClr val="E3EAF0"/>
                          </a:solidFill>
                          <a:latin typeface="Arial" pitchFamily="34" charset="0"/>
                          <a:ea typeface="Arial" pitchFamily="34" charset="-122"/>
                          <a:cs typeface="Arial" pitchFamily="34" charset="-120"/>
                        </a:rPr>
                        <a:t>SST-2</a:t>
                      </a:r>
                      <a:endParaRPr lang="en-US" sz="115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c>
                  <a:txBody>
                    <a:bodyPr/>
                    <a:lstStyle/>
                    <a:p>
                      <a:pPr algn="r" indent="0" marL="0">
                        <a:buNone/>
                      </a:pPr>
                      <a:r>
                        <a:rPr lang="en-US" sz="1150" b="1" dirty="0">
                          <a:solidFill>
                            <a:srgbClr val="E3EAF0"/>
                          </a:solidFill>
                          <a:latin typeface="Arial" pitchFamily="34" charset="0"/>
                          <a:ea typeface="Arial" pitchFamily="34" charset="-122"/>
                          <a:cs typeface="Arial" pitchFamily="34" charset="-120"/>
                        </a:rPr>
                        <a:t>CoLA</a:t>
                      </a:r>
                      <a:endParaRPr lang="en-US" sz="115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c>
                  <a:txBody>
                    <a:bodyPr/>
                    <a:lstStyle/>
                    <a:p>
                      <a:pPr algn="r" indent="0" marL="0">
                        <a:buNone/>
                      </a:pPr>
                      <a:r>
                        <a:rPr lang="en-US" sz="1150" b="1" dirty="0">
                          <a:solidFill>
                            <a:srgbClr val="E3EAF0"/>
                          </a:solidFill>
                          <a:latin typeface="Arial" pitchFamily="34" charset="0"/>
                          <a:ea typeface="Arial" pitchFamily="34" charset="-122"/>
                          <a:cs typeface="Arial" pitchFamily="34" charset="-120"/>
                        </a:rPr>
                        <a:t>Avg</a:t>
                      </a:r>
                      <a:endParaRPr lang="en-US" sz="115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r>
              <a:tr h="310896">
                <a:tc>
                  <a:txBody>
                    <a:bodyPr/>
                    <a:lstStyle/>
                    <a:p>
                      <a:pPr algn="l" indent="0" marL="0">
                        <a:buNone/>
                      </a:pPr>
                      <a:r>
                        <a:rPr lang="en-US" sz="1300" b="1" dirty="0">
                          <a:solidFill>
                            <a:srgbClr val="F4F7FB"/>
                          </a:solidFill>
                          <a:latin typeface="Arial" pitchFamily="34" charset="0"/>
                          <a:ea typeface="Arial" pitchFamily="34" charset="-122"/>
                          <a:cs typeface="Arial" pitchFamily="34" charset="-120"/>
                        </a:rPr>
                        <a:t>Pre-OpenAI SOTA</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80.6</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66.1</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93.2</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35.0</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74.0</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r>
              <a:tr h="310896">
                <a:tc>
                  <a:txBody>
                    <a:bodyPr/>
                    <a:lstStyle/>
                    <a:p>
                      <a:pPr algn="l" indent="0" marL="0">
                        <a:buNone/>
                      </a:pPr>
                      <a:r>
                        <a:rPr lang="en-US" sz="1300" b="1" dirty="0">
                          <a:solidFill>
                            <a:srgbClr val="F4F7FB"/>
                          </a:solidFill>
                          <a:latin typeface="Arial" pitchFamily="34" charset="0"/>
                          <a:ea typeface="Arial" pitchFamily="34" charset="-122"/>
                          <a:cs typeface="Arial" pitchFamily="34" charset="-120"/>
                        </a:rPr>
                        <a:t>BiLSTM+ELMo+Attn</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1D2E38"/>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76.4</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1D2E38"/>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64.8</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1D2E38"/>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90.4</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1D2E38"/>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36.0</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1D2E38"/>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71.0</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1D2E38"/>
                    </a:solidFill>
                  </a:tcPr>
                </a:tc>
              </a:tr>
              <a:tr h="310896">
                <a:tc>
                  <a:txBody>
                    <a:bodyPr/>
                    <a:lstStyle/>
                    <a:p>
                      <a:pPr algn="l" indent="0" marL="0">
                        <a:buNone/>
                      </a:pPr>
                      <a:r>
                        <a:rPr lang="en-US" sz="1300" b="1" dirty="0">
                          <a:solidFill>
                            <a:srgbClr val="F4F7FB"/>
                          </a:solidFill>
                          <a:latin typeface="Arial" pitchFamily="34" charset="0"/>
                          <a:ea typeface="Arial" pitchFamily="34" charset="-122"/>
                          <a:cs typeface="Arial" pitchFamily="34" charset="-120"/>
                        </a:rPr>
                        <a:t>OpenAI GPT</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82.1</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70.3</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91.3</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45.4</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75.1</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r>
              <a:tr h="310896">
                <a:tc>
                  <a:txBody>
                    <a:bodyPr/>
                    <a:lstStyle/>
                    <a:p>
                      <a:pPr algn="l" indent="0" marL="0">
                        <a:buNone/>
                      </a:pPr>
                      <a:r>
                        <a:rPr lang="en-US" sz="1300" b="1" dirty="0">
                          <a:solidFill>
                            <a:srgbClr val="F4F7FB"/>
                          </a:solidFill>
                          <a:latin typeface="Arial" pitchFamily="34" charset="0"/>
                          <a:ea typeface="Arial" pitchFamily="34" charset="-122"/>
                          <a:cs typeface="Arial" pitchFamily="34" charset="-120"/>
                        </a:rPr>
                        <a:t>BERT BASE</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1D2E38"/>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84.6</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1D2E38"/>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71.2</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1D2E38"/>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93.5</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1D2E38"/>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52.1</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1D2E38"/>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79.6</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1D2E38"/>
                    </a:solidFill>
                  </a:tcPr>
                </a:tc>
              </a:tr>
              <a:tr h="310896">
                <a:tc>
                  <a:txBody>
                    <a:bodyPr/>
                    <a:lstStyle/>
                    <a:p>
                      <a:pPr algn="l" indent="0" marL="0">
                        <a:buNone/>
                      </a:pPr>
                      <a:r>
                        <a:rPr lang="en-US" sz="1300" b="1" dirty="0">
                          <a:solidFill>
                            <a:srgbClr val="F4F7FB"/>
                          </a:solidFill>
                          <a:latin typeface="Arial" pitchFamily="34" charset="0"/>
                          <a:ea typeface="Arial" pitchFamily="34" charset="-122"/>
                          <a:cs typeface="Arial" pitchFamily="34" charset="-120"/>
                        </a:rPr>
                        <a:t>BERT LARGE</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86.7</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72.1</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94.9</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c>
                  <a:txBody>
                    <a:bodyPr/>
                    <a:lstStyle/>
                    <a:p>
                      <a:pPr algn="r" indent="0" marL="0">
                        <a:buNone/>
                      </a:pPr>
                      <a:r>
                        <a:rPr lang="en-US" sz="1300" dirty="0">
                          <a:solidFill>
                            <a:srgbClr val="F4F7FB"/>
                          </a:solidFill>
                          <a:latin typeface="Arial" pitchFamily="34" charset="0"/>
                          <a:ea typeface="Arial" pitchFamily="34" charset="-122"/>
                          <a:cs typeface="Arial" pitchFamily="34" charset="-120"/>
                        </a:rPr>
                        <a:t>60.5</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c>
                  <a:txBody>
                    <a:bodyPr/>
                    <a:lstStyle/>
                    <a:p>
                      <a:pPr algn="r" indent="0" marL="0">
                        <a:buNone/>
                      </a:pPr>
                      <a:r>
                        <a:rPr lang="en-US" sz="1300" b="1" dirty="0">
                          <a:solidFill>
                            <a:srgbClr val="FFB347"/>
                          </a:solidFill>
                          <a:latin typeface="Arial" pitchFamily="34" charset="0"/>
                          <a:ea typeface="Arial" pitchFamily="34" charset="-122"/>
                          <a:cs typeface="Arial" pitchFamily="34" charset="-120"/>
                        </a:rPr>
                        <a:t>80.5</a:t>
                      </a:r>
                      <a:endParaRPr lang="en-US" sz="1300" dirty="0">
                        <a:latin typeface="Arial" charset="0"/>
                        <a:ea typeface="Arial" charset="0"/>
                        <a:cs typeface="Arial" charset="0"/>
                      </a:endParaRPr>
                    </a:p>
                  </a:txBody>
                  <a:tcPr marL="101600" marR="101600" marT="50800" marB="50800" anchor="ctr">
                    <a:lnL w="0" cap="flat" cmpd="sng" algn="ctr">
                      <a:noFill/>
                    </a:lnL>
                    <a:lnR w="0" cap="flat" cmpd="sng" algn="ctr">
                      <a:noFill/>
                    </a:lnR>
                    <a:lnT w="0" cap="flat" cmpd="sng" algn="ctr">
                      <a:noFill/>
                    </a:lnT>
                    <a:lnB w="0" cap="flat" cmpd="sng" algn="ctr">
                      <a:noFill/>
                    </a:lnB>
                    <a:solidFill>
                      <a:srgbClr val="0B1519"/>
                    </a:solidFill>
                  </a:tcPr>
                </a:tc>
              </a:tr>
            </a:tbl>
          </a:graphicData>
        </a:graphic>
      </p:graphicFrame>
      <p:sp>
        <p:nvSpPr>
          <p:cNvPr id="6" name="Shape 2"/>
          <p:cNvSpPr/>
          <p:nvPr/>
        </p:nvSpPr>
        <p:spPr>
          <a:xfrm>
            <a:off x="548640" y="1874520"/>
            <a:ext cx="11091672" cy="18288"/>
          </a:xfrm>
          <a:prstGeom prst="line">
            <a:avLst/>
          </a:prstGeom>
          <a:noFill/>
          <a:ln w="9525">
            <a:solidFill>
              <a:srgbClr val="52727F"/>
            </a:solidFill>
            <a:prstDash val="solid"/>
          </a:ln>
        </p:spPr>
      </p:sp>
      <p:sp>
        <p:nvSpPr>
          <p:cNvPr id="7" name="Text 3"/>
          <p:cNvSpPr txBox="1"/>
          <p:nvPr/>
        </p:nvSpPr>
        <p:spPr>
          <a:xfrm>
            <a:off x="548640" y="3767328"/>
            <a:ext cx="2148840" cy="274320"/>
          </a:xfrm>
          <a:prstGeom prst="rect">
            <a:avLst/>
          </a:prstGeom>
          <a:noFill/>
          <a:ln/>
        </p:spPr>
        <p:txBody>
          <a:bodyPr wrap="square" lIns="0" tIns="0" rIns="0" bIns="0" rtlCol="0" anchor="ctr"/>
          <a:lstStyle/>
          <a:p>
            <a:pPr indent="0" marL="0">
              <a:buNone/>
            </a:pPr>
            <a:r>
              <a:rPr lang="en-US" sz="1300" b="1" dirty="0">
                <a:solidFill>
                  <a:srgbClr val="FFB347"/>
                </a:solidFill>
                <a:latin typeface="Arial" pitchFamily="34" charset="0"/>
                <a:ea typeface="Arial" pitchFamily="34" charset="-122"/>
                <a:cs typeface="Arial" pitchFamily="34" charset="-120"/>
              </a:rPr>
              <a:t>Near-identical twins</a:t>
            </a:r>
            <a:endParaRPr lang="en-US" sz="1300" dirty="0"/>
          </a:p>
        </p:txBody>
      </p:sp>
      <p:sp>
        <p:nvSpPr>
          <p:cNvPr id="8" name="Text 4"/>
          <p:cNvSpPr txBox="1"/>
          <p:nvPr/>
        </p:nvSpPr>
        <p:spPr>
          <a:xfrm>
            <a:off x="2788920" y="3767328"/>
            <a:ext cx="8851392" cy="457200"/>
          </a:xfrm>
          <a:prstGeom prst="rect">
            <a:avLst/>
          </a:prstGeom>
          <a:noFill/>
          <a:ln/>
        </p:spPr>
        <p:txBody>
          <a:bodyPr wrap="square" lIns="0" tIns="0" rIns="0" bIns="0" rtlCol="0" anchor="ctr"/>
          <a:lstStyle/>
          <a:p>
            <a:pPr indent="0" marL="0">
              <a:buNone/>
            </a:pPr>
            <a:r>
              <a:rPr lang="en-US" sz="1250" dirty="0">
                <a:solidFill>
                  <a:srgbClr val="E3EAF0"/>
                </a:solidFill>
                <a:latin typeface="Arial" pitchFamily="34" charset="0"/>
                <a:ea typeface="Arial" pitchFamily="34" charset="-122"/>
                <a:cs typeface="Arial" pitchFamily="34" charset="-120"/>
              </a:rPr>
              <a:t>BERT BASE and OpenAI GPT differ almost only in attention masking — the gap is bidirectionality.</a:t>
            </a:r>
            <a:endParaRPr lang="en-US" sz="1250" dirty="0"/>
          </a:p>
        </p:txBody>
      </p:sp>
      <p:sp>
        <p:nvSpPr>
          <p:cNvPr id="9" name="Text 5"/>
          <p:cNvSpPr txBox="1"/>
          <p:nvPr/>
        </p:nvSpPr>
        <p:spPr>
          <a:xfrm>
            <a:off x="548640" y="4334256"/>
            <a:ext cx="2148840" cy="274320"/>
          </a:xfrm>
          <a:prstGeom prst="rect">
            <a:avLst/>
          </a:prstGeom>
          <a:noFill/>
          <a:ln/>
        </p:spPr>
        <p:txBody>
          <a:bodyPr wrap="square" lIns="0" tIns="0" rIns="0" bIns="0" rtlCol="0" anchor="ctr"/>
          <a:lstStyle/>
          <a:p>
            <a:pPr indent="0" marL="0">
              <a:buNone/>
            </a:pPr>
            <a:r>
              <a:rPr lang="en-US" sz="1300" b="1" dirty="0">
                <a:solidFill>
                  <a:srgbClr val="FFB347"/>
                </a:solidFill>
                <a:latin typeface="Arial" pitchFamily="34" charset="0"/>
                <a:ea typeface="Arial" pitchFamily="34" charset="-122"/>
                <a:cs typeface="Arial" pitchFamily="34" charset="-120"/>
              </a:rPr>
              <a:t>Small data, big gain</a:t>
            </a:r>
            <a:endParaRPr lang="en-US" sz="1300" dirty="0"/>
          </a:p>
        </p:txBody>
      </p:sp>
      <p:sp>
        <p:nvSpPr>
          <p:cNvPr id="10" name="Text 6"/>
          <p:cNvSpPr txBox="1"/>
          <p:nvPr/>
        </p:nvSpPr>
        <p:spPr>
          <a:xfrm>
            <a:off x="2788920" y="4334256"/>
            <a:ext cx="8851392" cy="457200"/>
          </a:xfrm>
          <a:prstGeom prst="rect">
            <a:avLst/>
          </a:prstGeom>
          <a:noFill/>
          <a:ln/>
        </p:spPr>
        <p:txBody>
          <a:bodyPr wrap="square" lIns="0" tIns="0" rIns="0" bIns="0" rtlCol="0" anchor="ctr"/>
          <a:lstStyle/>
          <a:p>
            <a:pPr indent="0" marL="0">
              <a:buNone/>
            </a:pPr>
            <a:r>
              <a:rPr lang="en-US" sz="1250" dirty="0">
                <a:solidFill>
                  <a:srgbClr val="E3EAF0"/>
                </a:solidFill>
                <a:latin typeface="Arial" pitchFamily="34" charset="0"/>
                <a:ea typeface="Arial" pitchFamily="34" charset="-122"/>
                <a:cs typeface="Arial" pitchFamily="34" charset="-120"/>
              </a:rPr>
              <a:t>LARGE lifts CoLA (8.5k examples) from 52.1 to 60.5, the largest single jump.</a:t>
            </a:r>
            <a:endParaRPr lang="en-US" sz="1250" dirty="0"/>
          </a:p>
        </p:txBody>
      </p:sp>
      <p:sp>
        <p:nvSpPr>
          <p:cNvPr id="11" name="Text 7"/>
          <p:cNvSpPr txBox="1"/>
          <p:nvPr/>
        </p:nvSpPr>
        <p:spPr>
          <a:xfrm>
            <a:off x="548640" y="4901184"/>
            <a:ext cx="2148840" cy="274320"/>
          </a:xfrm>
          <a:prstGeom prst="rect">
            <a:avLst/>
          </a:prstGeom>
          <a:noFill/>
          <a:ln/>
        </p:spPr>
        <p:txBody>
          <a:bodyPr wrap="square" lIns="0" tIns="0" rIns="0" bIns="0" rtlCol="0" anchor="ctr"/>
          <a:lstStyle/>
          <a:p>
            <a:pPr indent="0" marL="0">
              <a:buNone/>
            </a:pPr>
            <a:r>
              <a:rPr lang="en-US" sz="1300" b="1" dirty="0">
                <a:solidFill>
                  <a:srgbClr val="FFB347"/>
                </a:solidFill>
                <a:latin typeface="Arial" pitchFamily="34" charset="0"/>
                <a:ea typeface="Arial" pitchFamily="34" charset="-122"/>
                <a:cs typeface="Arial" pitchFamily="34" charset="-120"/>
              </a:rPr>
              <a:t>Metrics vary</a:t>
            </a:r>
            <a:endParaRPr lang="en-US" sz="1300" dirty="0"/>
          </a:p>
        </p:txBody>
      </p:sp>
      <p:sp>
        <p:nvSpPr>
          <p:cNvPr id="12" name="Text 8"/>
          <p:cNvSpPr txBox="1"/>
          <p:nvPr/>
        </p:nvSpPr>
        <p:spPr>
          <a:xfrm>
            <a:off x="2788920" y="4901184"/>
            <a:ext cx="8851392" cy="457200"/>
          </a:xfrm>
          <a:prstGeom prst="rect">
            <a:avLst/>
          </a:prstGeom>
          <a:noFill/>
          <a:ln/>
        </p:spPr>
        <p:txBody>
          <a:bodyPr wrap="square" lIns="0" tIns="0" rIns="0" bIns="0" rtlCol="0" anchor="ctr"/>
          <a:lstStyle/>
          <a:p>
            <a:pPr indent="0" marL="0">
              <a:buNone/>
            </a:pPr>
            <a:r>
              <a:rPr lang="en-US" sz="1250" dirty="0">
                <a:solidFill>
                  <a:srgbClr val="E3EAF0"/>
                </a:solidFill>
                <a:latin typeface="Arial" pitchFamily="34" charset="0"/>
                <a:ea typeface="Arial" pitchFamily="34" charset="-122"/>
                <a:cs typeface="Arial" pitchFamily="34" charset="-120"/>
              </a:rPr>
              <a:t>F1 for QQP/MRPC, Spearman for STS-B, accuracy elsewhere. MNLI shown is matched accuracy.</a:t>
            </a:r>
            <a:endParaRPr lang="en-US" sz="1250" dirty="0"/>
          </a:p>
        </p:txBody>
      </p:sp>
      <p:sp>
        <p:nvSpPr>
          <p:cNvPr id="13" name="Text 9"/>
          <p:cNvSpPr txBox="1"/>
          <p:nvPr/>
        </p:nvSpPr>
        <p:spPr>
          <a:xfrm>
            <a:off x="548640" y="6199632"/>
            <a:ext cx="4572000" cy="274320"/>
          </a:xfrm>
          <a:prstGeom prst="rect">
            <a:avLst/>
          </a:prstGeom>
          <a:noFill/>
          <a:ln/>
        </p:spPr>
        <p:txBody>
          <a:bodyPr wrap="square" lIns="0" tIns="0" rIns="0" bIns="0" rtlCol="0" anchor="ctr"/>
          <a:lstStyle/>
          <a:p>
            <a:pPr algn="l" indent="0" marL="0">
              <a:buNone/>
            </a:pPr>
            <a:r>
              <a:rPr lang="en-US" sz="900" dirty="0">
                <a:solidFill>
                  <a:srgbClr val="E3EAF0"/>
                </a:solidFill>
                <a:latin typeface="Arial" pitchFamily="34" charset="0"/>
                <a:ea typeface="Arial" pitchFamily="34" charset="-122"/>
                <a:cs typeface="Arial" pitchFamily="34" charset="-120"/>
              </a:rPr>
              <a:t>BERT · arXiv:1810.04805</a:t>
            </a:r>
            <a:endParaRPr lang="en-US" sz="900" dirty="0"/>
          </a:p>
        </p:txBody>
      </p:sp>
      <p:sp>
        <p:nvSpPr>
          <p:cNvPr id="14" name="Text 10"/>
          <p:cNvSpPr txBox="1"/>
          <p:nvPr/>
        </p:nvSpPr>
        <p:spPr>
          <a:xfrm>
            <a:off x="11091672" y="6199632"/>
            <a:ext cx="548640" cy="274320"/>
          </a:xfrm>
          <a:prstGeom prst="rect">
            <a:avLst/>
          </a:prstGeom>
          <a:noFill/>
          <a:ln/>
        </p:spPr>
        <p:txBody>
          <a:bodyPr wrap="square" lIns="0" tIns="0" rIns="0" bIns="0" rtlCol="0" anchor="ctr"/>
          <a:lstStyle/>
          <a:p>
            <a:pPr algn="r" indent="0" marL="0">
              <a:buNone/>
            </a:pPr>
            <a:r>
              <a:rPr lang="en-US" sz="900" dirty="0">
                <a:solidFill>
                  <a:srgbClr val="E3EAF0"/>
                </a:solidFill>
                <a:latin typeface="Arial" pitchFamily="34" charset="0"/>
                <a:ea typeface="Arial" pitchFamily="34" charset="-122"/>
                <a:cs typeface="Arial" pitchFamily="34" charset="-120"/>
              </a:rPr>
              <a:t>07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assets/icons/layers.png">    </p:cNvPr>
          <p:cNvPicPr>
            <a:picLocks noChangeAspect="1"/>
          </p:cNvPicPr>
          <p:nvPr/>
        </p:nvPicPr>
        <p:blipFill>
          <a:blip r:embed="rId2"/>
          <a:stretch>
            <a:fillRect/>
          </a:stretch>
        </p:blipFill>
        <p:spPr>
          <a:xfrm>
            <a:off x="548640" y="402336"/>
            <a:ext cx="402336" cy="402336"/>
          </a:xfrm>
          <a:prstGeom prst="rect">
            <a:avLst/>
          </a:prstGeom>
        </p:spPr>
      </p:pic>
      <p:sp>
        <p:nvSpPr>
          <p:cNvPr id="3" name="Text 0"/>
          <p:cNvSpPr txBox="1"/>
          <p:nvPr/>
        </p:nvSpPr>
        <p:spPr>
          <a:xfrm>
            <a:off x="1060704" y="420624"/>
            <a:ext cx="10561320" cy="274320"/>
          </a:xfrm>
          <a:prstGeom prst="rect">
            <a:avLst/>
          </a:prstGeom>
          <a:noFill/>
          <a:ln/>
        </p:spPr>
        <p:txBody>
          <a:bodyPr wrap="square" lIns="0" tIns="0" rIns="0" bIns="0" rtlCol="0" anchor="ctr"/>
          <a:lstStyle/>
          <a:p>
            <a:pPr indent="0" marL="0">
              <a:buNone/>
            </a:pPr>
            <a:r>
              <a:rPr lang="en-US" sz="1200" b="1" spc="200" kern="0" dirty="0">
                <a:solidFill>
                  <a:srgbClr val="FFB347"/>
                </a:solidFill>
                <a:latin typeface="Arial" pitchFamily="34" charset="0"/>
                <a:ea typeface="Arial" pitchFamily="34" charset="-122"/>
                <a:cs typeface="Arial" pitchFamily="34" charset="-120"/>
              </a:rPr>
              <a:t>RESULTS · SQUAD</a:t>
            </a:r>
            <a:endParaRPr lang="en-US" sz="1200" dirty="0"/>
          </a:p>
        </p:txBody>
      </p:sp>
      <p:sp>
        <p:nvSpPr>
          <p:cNvPr id="4" name="Text 1"/>
          <p:cNvSpPr txBox="1"/>
          <p:nvPr/>
        </p:nvSpPr>
        <p:spPr>
          <a:xfrm>
            <a:off x="1060704" y="713232"/>
            <a:ext cx="10561320" cy="841248"/>
          </a:xfrm>
          <a:prstGeom prst="rect">
            <a:avLst/>
          </a:prstGeom>
          <a:noFill/>
          <a:ln/>
        </p:spPr>
        <p:txBody>
          <a:bodyPr wrap="square" lIns="0" tIns="0" rIns="0" bIns="0" rtlCol="0" anchor="t"/>
          <a:lstStyle/>
          <a:p>
            <a:pPr indent="0" marL="0">
              <a:buNone/>
            </a:pPr>
            <a:r>
              <a:rPr lang="en-US" sz="2800" b="1" dirty="0">
                <a:solidFill>
                  <a:srgbClr val="F4F7FB"/>
                </a:solidFill>
                <a:latin typeface="Cambria" pitchFamily="34" charset="0"/>
                <a:ea typeface="Cambria" pitchFamily="34" charset="-122"/>
                <a:cs typeface="Cambria" pitchFamily="34" charset="-120"/>
              </a:rPr>
              <a:t>A single BERT model beats the best reading ensembles</a:t>
            </a:r>
            <a:endParaRPr lang="en-US" sz="2800" dirty="0"/>
          </a:p>
        </p:txBody>
      </p:sp>
      <p:sp>
        <p:nvSpPr>
          <p:cNvPr id="5" name="Shape 2"/>
          <p:cNvSpPr/>
          <p:nvPr/>
        </p:nvSpPr>
        <p:spPr>
          <a:xfrm>
            <a:off x="548640" y="1700784"/>
            <a:ext cx="6629400" cy="3794760"/>
          </a:xfrm>
          <a:prstGeom prst="roundRect">
            <a:avLst>
              <a:gd name="adj" fmla="val 2892"/>
            </a:avLst>
          </a:prstGeom>
          <a:solidFill>
            <a:srgbClr val="35525F"/>
          </a:solidFill>
          <a:ln w="12700">
            <a:solidFill>
              <a:srgbClr val="52727F"/>
            </a:solidFill>
            <a:prstDash val="solid"/>
          </a:ln>
        </p:spPr>
      </p:sp>
      <p:graphicFrame>
        <p:nvGraphicFramePr>
          <p:cNvPr id="6" name="Chart 0" descr=""/>
          <p:cNvGraphicFramePr/>
          <p:nvPr/>
        </p:nvGraphicFramePr>
        <p:xfrm>
          <a:off x="731520" y="1883664"/>
          <a:ext cx="6263640" cy="3246120"/>
        </p:xfrm>
        <a:graphic xmlns:a="http://schemas.openxmlformats.org/drawingml/2006/main">
          <a:graphicData uri="http://schemas.openxmlformats.org/drawingml/2006/chart">
            <c:chart xmlns:c="http://schemas.openxmlformats.org/drawingml/2006/chart" r:id="rId3"/>
          </a:graphicData>
        </a:graphic>
      </p:graphicFrame>
      <p:sp>
        <p:nvSpPr>
          <p:cNvPr id="7" name="Text 3"/>
          <p:cNvSpPr txBox="1"/>
          <p:nvPr/>
        </p:nvSpPr>
        <p:spPr>
          <a:xfrm>
            <a:off x="7424928" y="1700784"/>
            <a:ext cx="4215384" cy="274320"/>
          </a:xfrm>
          <a:prstGeom prst="rect">
            <a:avLst/>
          </a:prstGeom>
          <a:noFill/>
          <a:ln/>
        </p:spPr>
        <p:txBody>
          <a:bodyPr wrap="square" lIns="0" tIns="0" rIns="0" bIns="0" rtlCol="0" anchor="ctr"/>
          <a:lstStyle/>
          <a:p>
            <a:pPr indent="0" marL="0">
              <a:buNone/>
            </a:pPr>
            <a:r>
              <a:rPr lang="en-US" sz="1500" b="1" dirty="0">
                <a:solidFill>
                  <a:srgbClr val="D3714A"/>
                </a:solidFill>
                <a:latin typeface="Cambria" pitchFamily="34" charset="0"/>
                <a:ea typeface="Cambria" pitchFamily="34" charset="-122"/>
                <a:cs typeface="Cambria" pitchFamily="34" charset="-120"/>
              </a:rPr>
              <a:t>+1.5 F1</a:t>
            </a:r>
            <a:endParaRPr lang="en-US" sz="1500" dirty="0"/>
          </a:p>
        </p:txBody>
      </p:sp>
      <p:sp>
        <p:nvSpPr>
          <p:cNvPr id="8" name="Text 4"/>
          <p:cNvSpPr txBox="1"/>
          <p:nvPr/>
        </p:nvSpPr>
        <p:spPr>
          <a:xfrm>
            <a:off x="7424928" y="1975104"/>
            <a:ext cx="4215384" cy="512064"/>
          </a:xfrm>
          <a:prstGeom prst="rect">
            <a:avLst/>
          </a:prstGeom>
          <a:noFill/>
          <a:ln/>
        </p:spPr>
        <p:txBody>
          <a:bodyPr wrap="square" lIns="0" tIns="0" rIns="0" bIns="0" rtlCol="0" anchor="t"/>
          <a:lstStyle/>
          <a:p>
            <a:pPr indent="0" marL="0">
              <a:buNone/>
            </a:pPr>
            <a:r>
              <a:rPr lang="en-US" sz="1150" dirty="0">
                <a:solidFill>
                  <a:srgbClr val="E3EAF0"/>
                </a:solidFill>
                <a:latin typeface="Arial" pitchFamily="34" charset="0"/>
                <a:ea typeface="Arial" pitchFamily="34" charset="-122"/>
                <a:cs typeface="Arial" pitchFamily="34" charset="-120"/>
              </a:rPr>
              <a:t>over the top SQuAD v1.1 leaderboard ensemble — 93.2 vs 91.7 test F1.</a:t>
            </a:r>
            <a:endParaRPr lang="en-US" sz="1150" dirty="0"/>
          </a:p>
        </p:txBody>
      </p:sp>
      <p:sp>
        <p:nvSpPr>
          <p:cNvPr id="9" name="Text 5"/>
          <p:cNvSpPr txBox="1"/>
          <p:nvPr/>
        </p:nvSpPr>
        <p:spPr>
          <a:xfrm>
            <a:off x="7424928" y="2569464"/>
            <a:ext cx="4215384" cy="274320"/>
          </a:xfrm>
          <a:prstGeom prst="rect">
            <a:avLst/>
          </a:prstGeom>
          <a:noFill/>
          <a:ln/>
        </p:spPr>
        <p:txBody>
          <a:bodyPr wrap="square" lIns="0" tIns="0" rIns="0" bIns="0" rtlCol="0" anchor="ctr"/>
          <a:lstStyle/>
          <a:p>
            <a:pPr indent="0" marL="0">
              <a:buNone/>
            </a:pPr>
            <a:r>
              <a:rPr lang="en-US" sz="1500" b="1" dirty="0">
                <a:solidFill>
                  <a:srgbClr val="D3714A"/>
                </a:solidFill>
                <a:latin typeface="Cambria" pitchFamily="34" charset="0"/>
                <a:ea typeface="Cambria" pitchFamily="34" charset="-122"/>
                <a:cs typeface="Cambria" pitchFamily="34" charset="-120"/>
              </a:rPr>
              <a:t>+5.1 F1</a:t>
            </a:r>
            <a:endParaRPr lang="en-US" sz="1500" dirty="0"/>
          </a:p>
        </p:txBody>
      </p:sp>
      <p:sp>
        <p:nvSpPr>
          <p:cNvPr id="10" name="Text 6"/>
          <p:cNvSpPr txBox="1"/>
          <p:nvPr/>
        </p:nvSpPr>
        <p:spPr>
          <a:xfrm>
            <a:off x="7424928" y="2843784"/>
            <a:ext cx="4215384" cy="512064"/>
          </a:xfrm>
          <a:prstGeom prst="rect">
            <a:avLst/>
          </a:prstGeom>
          <a:noFill/>
          <a:ln/>
        </p:spPr>
        <p:txBody>
          <a:bodyPr wrap="square" lIns="0" tIns="0" rIns="0" bIns="0" rtlCol="0" anchor="t"/>
          <a:lstStyle/>
          <a:p>
            <a:pPr indent="0" marL="0">
              <a:buNone/>
            </a:pPr>
            <a:r>
              <a:rPr lang="en-US" sz="1150" dirty="0">
                <a:solidFill>
                  <a:srgbClr val="E3EAF0"/>
                </a:solidFill>
                <a:latin typeface="Arial" pitchFamily="34" charset="0"/>
                <a:ea typeface="Arial" pitchFamily="34" charset="-122"/>
                <a:cs typeface="Arial" pitchFamily="34" charset="-120"/>
              </a:rPr>
              <a:t>over the prior best on SQuAD v2.0 — 83.1 vs 78.0 test F1.</a:t>
            </a:r>
            <a:endParaRPr lang="en-US" sz="1150" dirty="0"/>
          </a:p>
        </p:txBody>
      </p:sp>
      <p:sp>
        <p:nvSpPr>
          <p:cNvPr id="11" name="Text 7"/>
          <p:cNvSpPr txBox="1"/>
          <p:nvPr/>
        </p:nvSpPr>
        <p:spPr>
          <a:xfrm>
            <a:off x="7424928" y="3438144"/>
            <a:ext cx="4215384" cy="274320"/>
          </a:xfrm>
          <a:prstGeom prst="rect">
            <a:avLst/>
          </a:prstGeom>
          <a:noFill/>
          <a:ln/>
        </p:spPr>
        <p:txBody>
          <a:bodyPr wrap="square" lIns="0" tIns="0" rIns="0" bIns="0" rtlCol="0" anchor="ctr"/>
          <a:lstStyle/>
          <a:p>
            <a:pPr indent="0" marL="0">
              <a:buNone/>
            </a:pPr>
            <a:r>
              <a:rPr lang="en-US" sz="1500" b="1" dirty="0">
                <a:solidFill>
                  <a:srgbClr val="D3714A"/>
                </a:solidFill>
                <a:latin typeface="Cambria" pitchFamily="34" charset="0"/>
                <a:ea typeface="Cambria" pitchFamily="34" charset="-122"/>
                <a:cs typeface="Cambria" pitchFamily="34" charset="-120"/>
              </a:rPr>
              <a:t>[CLS] span</a:t>
            </a:r>
            <a:endParaRPr lang="en-US" sz="1500" dirty="0"/>
          </a:p>
        </p:txBody>
      </p:sp>
      <p:sp>
        <p:nvSpPr>
          <p:cNvPr id="12" name="Text 8"/>
          <p:cNvSpPr txBox="1"/>
          <p:nvPr/>
        </p:nvSpPr>
        <p:spPr>
          <a:xfrm>
            <a:off x="7424928" y="3712464"/>
            <a:ext cx="4215384" cy="512064"/>
          </a:xfrm>
          <a:prstGeom prst="rect">
            <a:avLst/>
          </a:prstGeom>
          <a:noFill/>
          <a:ln/>
        </p:spPr>
        <p:txBody>
          <a:bodyPr wrap="square" lIns="0" tIns="0" rIns="0" bIns="0" rtlCol="0" anchor="t"/>
          <a:lstStyle/>
          <a:p>
            <a:pPr indent="0" marL="0">
              <a:buNone/>
            </a:pPr>
            <a:r>
              <a:rPr lang="en-US" sz="1150" dirty="0">
                <a:solidFill>
                  <a:srgbClr val="E3EAF0"/>
                </a:solidFill>
                <a:latin typeface="Arial" pitchFamily="34" charset="0"/>
                <a:ea typeface="Arial" pitchFamily="34" charset="-122"/>
                <a:cs typeface="Arial" pitchFamily="34" charset="-120"/>
              </a:rPr>
              <a:t>v2.0 maps unanswerable questions to start/end at [CLS]: sₙᵤₗₗ = S·C + E·C.</a:t>
            </a:r>
            <a:endParaRPr lang="en-US" sz="1150" dirty="0"/>
          </a:p>
        </p:txBody>
      </p:sp>
      <p:sp>
        <p:nvSpPr>
          <p:cNvPr id="13" name="Text 9"/>
          <p:cNvSpPr txBox="1"/>
          <p:nvPr/>
        </p:nvSpPr>
        <p:spPr>
          <a:xfrm>
            <a:off x="7424928" y="4306824"/>
            <a:ext cx="4215384" cy="274320"/>
          </a:xfrm>
          <a:prstGeom prst="rect">
            <a:avLst/>
          </a:prstGeom>
          <a:noFill/>
          <a:ln/>
        </p:spPr>
        <p:txBody>
          <a:bodyPr wrap="square" lIns="0" tIns="0" rIns="0" bIns="0" rtlCol="0" anchor="ctr"/>
          <a:lstStyle/>
          <a:p>
            <a:pPr indent="0" marL="0">
              <a:buNone/>
            </a:pPr>
            <a:r>
              <a:rPr lang="en-US" sz="1500" b="1" dirty="0">
                <a:solidFill>
                  <a:srgbClr val="D3714A"/>
                </a:solidFill>
                <a:latin typeface="Cambria" pitchFamily="34" charset="0"/>
                <a:ea typeface="Cambria" pitchFamily="34" charset="-122"/>
                <a:cs typeface="Cambria" pitchFamily="34" charset="-120"/>
              </a:rPr>
              <a:t>0.1–0.4 F1</a:t>
            </a:r>
            <a:endParaRPr lang="en-US" sz="1500" dirty="0"/>
          </a:p>
        </p:txBody>
      </p:sp>
      <p:sp>
        <p:nvSpPr>
          <p:cNvPr id="14" name="Text 10"/>
          <p:cNvSpPr txBox="1"/>
          <p:nvPr/>
        </p:nvSpPr>
        <p:spPr>
          <a:xfrm>
            <a:off x="7424928" y="4581144"/>
            <a:ext cx="4215384" cy="512064"/>
          </a:xfrm>
          <a:prstGeom prst="rect">
            <a:avLst/>
          </a:prstGeom>
          <a:noFill/>
          <a:ln/>
        </p:spPr>
        <p:txBody>
          <a:bodyPr wrap="square" lIns="0" tIns="0" rIns="0" bIns="0" rtlCol="0" anchor="t"/>
          <a:lstStyle/>
          <a:p>
            <a:pPr indent="0" marL="0">
              <a:buNone/>
            </a:pPr>
            <a:r>
              <a:rPr lang="en-US" sz="1150" dirty="0">
                <a:solidFill>
                  <a:srgbClr val="E3EAF0"/>
                </a:solidFill>
                <a:latin typeface="Arial" pitchFamily="34" charset="0"/>
                <a:ea typeface="Arial" pitchFamily="34" charset="-122"/>
                <a:cs typeface="Arial" pitchFamily="34" charset="-120"/>
              </a:rPr>
              <a:t>is all TriviaQA pre-training adds on v1.1 — BERT still wins without it.</a:t>
            </a:r>
            <a:endParaRPr lang="en-US" sz="1150" dirty="0"/>
          </a:p>
        </p:txBody>
      </p:sp>
      <p:sp>
        <p:nvSpPr>
          <p:cNvPr id="15" name="Text 11"/>
          <p:cNvSpPr txBox="1"/>
          <p:nvPr/>
        </p:nvSpPr>
        <p:spPr>
          <a:xfrm>
            <a:off x="548640" y="6199632"/>
            <a:ext cx="4572000" cy="274320"/>
          </a:xfrm>
          <a:prstGeom prst="rect">
            <a:avLst/>
          </a:prstGeom>
          <a:noFill/>
          <a:ln/>
        </p:spPr>
        <p:txBody>
          <a:bodyPr wrap="square" lIns="0" tIns="0" rIns="0" bIns="0" rtlCol="0" anchor="ctr"/>
          <a:lstStyle/>
          <a:p>
            <a:pPr algn="l" indent="0" marL="0">
              <a:buNone/>
            </a:pPr>
            <a:r>
              <a:rPr lang="en-US" sz="900" dirty="0">
                <a:solidFill>
                  <a:srgbClr val="E3EAF0"/>
                </a:solidFill>
                <a:latin typeface="Arial" pitchFamily="34" charset="0"/>
                <a:ea typeface="Arial" pitchFamily="34" charset="-122"/>
                <a:cs typeface="Arial" pitchFamily="34" charset="-120"/>
              </a:rPr>
              <a:t>BERT · arXiv:1810.04805</a:t>
            </a:r>
            <a:endParaRPr lang="en-US" sz="900" dirty="0"/>
          </a:p>
        </p:txBody>
      </p:sp>
      <p:sp>
        <p:nvSpPr>
          <p:cNvPr id="16" name="Text 12"/>
          <p:cNvSpPr txBox="1"/>
          <p:nvPr/>
        </p:nvSpPr>
        <p:spPr>
          <a:xfrm>
            <a:off x="11091672" y="6199632"/>
            <a:ext cx="548640" cy="274320"/>
          </a:xfrm>
          <a:prstGeom prst="rect">
            <a:avLst/>
          </a:prstGeom>
          <a:noFill/>
          <a:ln/>
        </p:spPr>
        <p:txBody>
          <a:bodyPr wrap="square" lIns="0" tIns="0" rIns="0" bIns="0" rtlCol="0" anchor="ctr"/>
          <a:lstStyle/>
          <a:p>
            <a:pPr algn="r" indent="0" marL="0">
              <a:buNone/>
            </a:pPr>
            <a:r>
              <a:rPr lang="en-US" sz="900" dirty="0">
                <a:solidFill>
                  <a:srgbClr val="E3EAF0"/>
                </a:solidFill>
                <a:latin typeface="Arial" pitchFamily="34" charset="0"/>
                <a:ea typeface="Arial" pitchFamily="34" charset="-122"/>
                <a:cs typeface="Arial" pitchFamily="34" charset="-120"/>
              </a:rPr>
              <a:t>08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assets/icons/layers.png">    </p:cNvPr>
          <p:cNvPicPr>
            <a:picLocks noChangeAspect="1"/>
          </p:cNvPicPr>
          <p:nvPr/>
        </p:nvPicPr>
        <p:blipFill>
          <a:blip r:embed="rId2"/>
          <a:stretch>
            <a:fillRect/>
          </a:stretch>
        </p:blipFill>
        <p:spPr>
          <a:xfrm>
            <a:off x="548640" y="402336"/>
            <a:ext cx="402336" cy="402336"/>
          </a:xfrm>
          <a:prstGeom prst="rect">
            <a:avLst/>
          </a:prstGeom>
        </p:spPr>
      </p:pic>
      <p:sp>
        <p:nvSpPr>
          <p:cNvPr id="3" name="Text 0"/>
          <p:cNvSpPr txBox="1"/>
          <p:nvPr/>
        </p:nvSpPr>
        <p:spPr>
          <a:xfrm>
            <a:off x="1060704" y="420624"/>
            <a:ext cx="10561320" cy="274320"/>
          </a:xfrm>
          <a:prstGeom prst="rect">
            <a:avLst/>
          </a:prstGeom>
          <a:noFill/>
          <a:ln/>
        </p:spPr>
        <p:txBody>
          <a:bodyPr wrap="square" lIns="0" tIns="0" rIns="0" bIns="0" rtlCol="0" anchor="ctr"/>
          <a:lstStyle/>
          <a:p>
            <a:pPr indent="0" marL="0">
              <a:buNone/>
            </a:pPr>
            <a:r>
              <a:rPr lang="en-US" sz="1200" b="1" spc="200" kern="0" dirty="0">
                <a:solidFill>
                  <a:srgbClr val="FFB347"/>
                </a:solidFill>
                <a:latin typeface="Arial" pitchFamily="34" charset="0"/>
                <a:ea typeface="Arial" pitchFamily="34" charset="-122"/>
                <a:cs typeface="Arial" pitchFamily="34" charset="-120"/>
              </a:rPr>
              <a:t>ABLATIONS</a:t>
            </a:r>
            <a:endParaRPr lang="en-US" sz="1200" dirty="0"/>
          </a:p>
        </p:txBody>
      </p:sp>
      <p:sp>
        <p:nvSpPr>
          <p:cNvPr id="4" name="Text 1"/>
          <p:cNvSpPr txBox="1"/>
          <p:nvPr/>
        </p:nvSpPr>
        <p:spPr>
          <a:xfrm>
            <a:off x="1060704" y="713232"/>
            <a:ext cx="10561320" cy="841248"/>
          </a:xfrm>
          <a:prstGeom prst="rect">
            <a:avLst/>
          </a:prstGeom>
          <a:noFill/>
          <a:ln/>
        </p:spPr>
        <p:txBody>
          <a:bodyPr wrap="square" lIns="0" tIns="0" rIns="0" bIns="0" rtlCol="0" anchor="t"/>
          <a:lstStyle/>
          <a:p>
            <a:pPr indent="0" marL="0">
              <a:buNone/>
            </a:pPr>
            <a:r>
              <a:rPr lang="en-US" sz="2800" b="1" dirty="0">
                <a:solidFill>
                  <a:srgbClr val="F4F7FB"/>
                </a:solidFill>
                <a:latin typeface="Cambria" pitchFamily="34" charset="0"/>
                <a:ea typeface="Cambria" pitchFamily="34" charset="-122"/>
                <a:cs typeface="Cambria" pitchFamily="34" charset="-120"/>
              </a:rPr>
              <a:t>Bidirectionality and the two tasks do the measurable work</a:t>
            </a:r>
            <a:endParaRPr lang="en-US" sz="2800" dirty="0"/>
          </a:p>
        </p:txBody>
      </p:sp>
      <p:pic>
        <p:nvPicPr>
          <p:cNvPr id="5" name="Image 1" descr="assets/card_589x215.png">    </p:cNvPr>
          <p:cNvPicPr>
            <a:picLocks noChangeAspect="1"/>
          </p:cNvPicPr>
          <p:nvPr/>
        </p:nvPicPr>
        <p:blipFill>
          <a:blip r:embed="rId3"/>
          <a:stretch>
            <a:fillRect/>
          </a:stretch>
        </p:blipFill>
        <p:spPr>
          <a:xfrm>
            <a:off x="548640" y="1874520"/>
            <a:ext cx="5385816" cy="1645920"/>
          </a:xfrm>
          <a:prstGeom prst="rect">
            <a:avLst/>
          </a:prstGeom>
        </p:spPr>
      </p:pic>
      <p:sp>
        <p:nvSpPr>
          <p:cNvPr id="6" name="Shape 2"/>
          <p:cNvSpPr/>
          <p:nvPr/>
        </p:nvSpPr>
        <p:spPr>
          <a:xfrm>
            <a:off x="548640" y="1874520"/>
            <a:ext cx="5385816" cy="1645920"/>
          </a:xfrm>
          <a:prstGeom prst="roundRect">
            <a:avLst>
              <a:gd name="adj" fmla="val 6667"/>
            </a:avLst>
          </a:prstGeom>
          <a:solidFill>
            <a:srgbClr val="35525F">
              <a:alpha val="0"/>
            </a:srgbClr>
          </a:solidFill>
          <a:ln w="12700">
            <a:solidFill>
              <a:srgbClr val="52727F"/>
            </a:solidFill>
            <a:prstDash val="solid"/>
          </a:ln>
        </p:spPr>
      </p:sp>
      <p:sp>
        <p:nvSpPr>
          <p:cNvPr id="7" name="Text 3"/>
          <p:cNvSpPr txBox="1"/>
          <p:nvPr/>
        </p:nvSpPr>
        <p:spPr>
          <a:xfrm>
            <a:off x="749808" y="2075688"/>
            <a:ext cx="4983480" cy="310896"/>
          </a:xfrm>
          <a:prstGeom prst="rect">
            <a:avLst/>
          </a:prstGeom>
          <a:noFill/>
          <a:ln/>
        </p:spPr>
        <p:txBody>
          <a:bodyPr wrap="square" lIns="0" tIns="0" rIns="0" bIns="0" rtlCol="0" anchor="ctr"/>
          <a:lstStyle/>
          <a:p>
            <a:pPr indent="0" marL="0">
              <a:buNone/>
            </a:pPr>
            <a:r>
              <a:rPr lang="en-US" sz="1500" b="1" dirty="0">
                <a:solidFill>
                  <a:srgbClr val="F4F7FB"/>
                </a:solidFill>
                <a:latin typeface="Cambria" pitchFamily="34" charset="0"/>
                <a:ea typeface="Cambria" pitchFamily="34" charset="-122"/>
                <a:cs typeface="Cambria" pitchFamily="34" charset="-120"/>
              </a:rPr>
              <a:t>No NSP</a:t>
            </a:r>
            <a:endParaRPr lang="en-US" sz="1500" dirty="0"/>
          </a:p>
        </p:txBody>
      </p:sp>
      <p:sp>
        <p:nvSpPr>
          <p:cNvPr id="8" name="Text 4"/>
          <p:cNvSpPr txBox="1"/>
          <p:nvPr/>
        </p:nvSpPr>
        <p:spPr>
          <a:xfrm>
            <a:off x="749808" y="2441448"/>
            <a:ext cx="4983480" cy="960120"/>
          </a:xfrm>
          <a:prstGeom prst="rect">
            <a:avLst/>
          </a:prstGeom>
          <a:noFill/>
          <a:ln/>
        </p:spPr>
        <p:txBody>
          <a:bodyPr wrap="square" lIns="0" tIns="0" rIns="0" bIns="0" rtlCol="0" anchor="t"/>
          <a:lstStyle/>
          <a:p>
            <a:pPr indent="0" marL="0">
              <a:lnSpc>
                <a:spcPct val="120000"/>
              </a:lnSpc>
              <a:buNone/>
            </a:pPr>
            <a:r>
              <a:rPr lang="en-US" sz="1300" dirty="0">
                <a:solidFill>
                  <a:srgbClr val="E3EAF0"/>
                </a:solidFill>
                <a:latin typeface="Arial" pitchFamily="34" charset="0"/>
                <a:ea typeface="Arial" pitchFamily="34" charset="-122"/>
                <a:cs typeface="Arial" pitchFamily="34" charset="-120"/>
              </a:rPr>
              <a:t>QNLI 88.4→84.9, MNLI-m 84.4→83.9, SQuAD 88.5→87.9. Dropping sentence relations costs real points on QA and inference.</a:t>
            </a:r>
            <a:endParaRPr lang="en-US" sz="1300" dirty="0"/>
          </a:p>
        </p:txBody>
      </p:sp>
      <p:pic>
        <p:nvPicPr>
          <p:cNvPr id="9" name="Image 2" descr="assets/card_589x215.png">    </p:cNvPr>
          <p:cNvPicPr>
            <a:picLocks noChangeAspect="1"/>
          </p:cNvPicPr>
          <p:nvPr/>
        </p:nvPicPr>
        <p:blipFill>
          <a:blip r:embed="rId4"/>
          <a:stretch>
            <a:fillRect/>
          </a:stretch>
        </p:blipFill>
        <p:spPr>
          <a:xfrm>
            <a:off x="6254496" y="1874520"/>
            <a:ext cx="5385816" cy="1645920"/>
          </a:xfrm>
          <a:prstGeom prst="rect">
            <a:avLst/>
          </a:prstGeom>
        </p:spPr>
      </p:pic>
      <p:sp>
        <p:nvSpPr>
          <p:cNvPr id="10" name="Shape 5"/>
          <p:cNvSpPr/>
          <p:nvPr/>
        </p:nvSpPr>
        <p:spPr>
          <a:xfrm>
            <a:off x="6254496" y="1874520"/>
            <a:ext cx="5385816" cy="1645920"/>
          </a:xfrm>
          <a:prstGeom prst="roundRect">
            <a:avLst>
              <a:gd name="adj" fmla="val 6667"/>
            </a:avLst>
          </a:prstGeom>
          <a:solidFill>
            <a:srgbClr val="35525F">
              <a:alpha val="0"/>
            </a:srgbClr>
          </a:solidFill>
          <a:ln w="12700">
            <a:solidFill>
              <a:srgbClr val="52727F"/>
            </a:solidFill>
            <a:prstDash val="solid"/>
          </a:ln>
        </p:spPr>
      </p:sp>
      <p:sp>
        <p:nvSpPr>
          <p:cNvPr id="11" name="Text 6"/>
          <p:cNvSpPr txBox="1"/>
          <p:nvPr/>
        </p:nvSpPr>
        <p:spPr>
          <a:xfrm>
            <a:off x="6455664" y="2075688"/>
            <a:ext cx="4983480" cy="310896"/>
          </a:xfrm>
          <a:prstGeom prst="rect">
            <a:avLst/>
          </a:prstGeom>
          <a:noFill/>
          <a:ln/>
        </p:spPr>
        <p:txBody>
          <a:bodyPr wrap="square" lIns="0" tIns="0" rIns="0" bIns="0" rtlCol="0" anchor="ctr"/>
          <a:lstStyle/>
          <a:p>
            <a:pPr indent="0" marL="0">
              <a:buNone/>
            </a:pPr>
            <a:r>
              <a:rPr lang="en-US" sz="1500" b="1" dirty="0">
                <a:solidFill>
                  <a:srgbClr val="F4F7FB"/>
                </a:solidFill>
                <a:latin typeface="Cambria" pitchFamily="34" charset="0"/>
                <a:ea typeface="Cambria" pitchFamily="34" charset="-122"/>
                <a:cs typeface="Cambria" pitchFamily="34" charset="-120"/>
              </a:rPr>
              <a:t>Left-to-right &amp; no NSP</a:t>
            </a:r>
            <a:endParaRPr lang="en-US" sz="1500" dirty="0"/>
          </a:p>
        </p:txBody>
      </p:sp>
      <p:sp>
        <p:nvSpPr>
          <p:cNvPr id="12" name="Text 7"/>
          <p:cNvSpPr txBox="1"/>
          <p:nvPr/>
        </p:nvSpPr>
        <p:spPr>
          <a:xfrm>
            <a:off x="6455664" y="2441448"/>
            <a:ext cx="4983480" cy="960120"/>
          </a:xfrm>
          <a:prstGeom prst="rect">
            <a:avLst/>
          </a:prstGeom>
          <a:noFill/>
          <a:ln/>
        </p:spPr>
        <p:txBody>
          <a:bodyPr wrap="square" lIns="0" tIns="0" rIns="0" bIns="0" rtlCol="0" anchor="t"/>
          <a:lstStyle/>
          <a:p>
            <a:pPr indent="0" marL="0">
              <a:lnSpc>
                <a:spcPct val="120000"/>
              </a:lnSpc>
              <a:buNone/>
            </a:pPr>
            <a:r>
              <a:rPr lang="en-US" sz="1300" dirty="0">
                <a:solidFill>
                  <a:srgbClr val="E3EAF0"/>
                </a:solidFill>
                <a:latin typeface="Arial" pitchFamily="34" charset="0"/>
                <a:ea typeface="Arial" pitchFamily="34" charset="-122"/>
                <a:cs typeface="Arial" pitchFamily="34" charset="-120"/>
              </a:rPr>
              <a:t>MRPC 86.7→77.5, SQuAD 88.5→77.8. Token states have no right-side context, so span prediction collapses.</a:t>
            </a:r>
            <a:endParaRPr lang="en-US" sz="1300" dirty="0"/>
          </a:p>
        </p:txBody>
      </p:sp>
      <p:pic>
        <p:nvPicPr>
          <p:cNvPr id="13" name="Image 3" descr="assets/card_589x215.png">    </p:cNvPr>
          <p:cNvPicPr>
            <a:picLocks noChangeAspect="1"/>
          </p:cNvPicPr>
          <p:nvPr/>
        </p:nvPicPr>
        <p:blipFill>
          <a:blip r:embed="rId5"/>
          <a:stretch>
            <a:fillRect/>
          </a:stretch>
        </p:blipFill>
        <p:spPr>
          <a:xfrm>
            <a:off x="548640" y="3840480"/>
            <a:ext cx="5385816" cy="1645920"/>
          </a:xfrm>
          <a:prstGeom prst="rect">
            <a:avLst/>
          </a:prstGeom>
        </p:spPr>
      </p:pic>
      <p:sp>
        <p:nvSpPr>
          <p:cNvPr id="14" name="Shape 8"/>
          <p:cNvSpPr/>
          <p:nvPr/>
        </p:nvSpPr>
        <p:spPr>
          <a:xfrm>
            <a:off x="548640" y="3840480"/>
            <a:ext cx="5385816" cy="1645920"/>
          </a:xfrm>
          <a:prstGeom prst="roundRect">
            <a:avLst>
              <a:gd name="adj" fmla="val 6667"/>
            </a:avLst>
          </a:prstGeom>
          <a:solidFill>
            <a:srgbClr val="35525F">
              <a:alpha val="0"/>
            </a:srgbClr>
          </a:solidFill>
          <a:ln w="12700">
            <a:solidFill>
              <a:srgbClr val="52727F"/>
            </a:solidFill>
            <a:prstDash val="solid"/>
          </a:ln>
        </p:spPr>
      </p:sp>
      <p:sp>
        <p:nvSpPr>
          <p:cNvPr id="15" name="Text 9"/>
          <p:cNvSpPr txBox="1"/>
          <p:nvPr/>
        </p:nvSpPr>
        <p:spPr>
          <a:xfrm>
            <a:off x="749808" y="4041648"/>
            <a:ext cx="4983480" cy="310896"/>
          </a:xfrm>
          <a:prstGeom prst="rect">
            <a:avLst/>
          </a:prstGeom>
          <a:noFill/>
          <a:ln/>
        </p:spPr>
        <p:txBody>
          <a:bodyPr wrap="square" lIns="0" tIns="0" rIns="0" bIns="0" rtlCol="0" anchor="ctr"/>
          <a:lstStyle/>
          <a:p>
            <a:pPr indent="0" marL="0">
              <a:buNone/>
            </a:pPr>
            <a:r>
              <a:rPr lang="en-US" sz="1500" b="1" dirty="0">
                <a:solidFill>
                  <a:srgbClr val="F4F7FB"/>
                </a:solidFill>
                <a:latin typeface="Cambria" pitchFamily="34" charset="0"/>
                <a:ea typeface="Cambria" pitchFamily="34" charset="-122"/>
                <a:cs typeface="Cambria" pitchFamily="34" charset="-120"/>
              </a:rPr>
              <a:t>A BiLSTM rescue fails</a:t>
            </a:r>
            <a:endParaRPr lang="en-US" sz="1500" dirty="0"/>
          </a:p>
        </p:txBody>
      </p:sp>
      <p:sp>
        <p:nvSpPr>
          <p:cNvPr id="16" name="Text 10"/>
          <p:cNvSpPr txBox="1"/>
          <p:nvPr/>
        </p:nvSpPr>
        <p:spPr>
          <a:xfrm>
            <a:off x="749808" y="4407408"/>
            <a:ext cx="4983480" cy="960120"/>
          </a:xfrm>
          <a:prstGeom prst="rect">
            <a:avLst/>
          </a:prstGeom>
          <a:noFill/>
          <a:ln/>
        </p:spPr>
        <p:txBody>
          <a:bodyPr wrap="square" lIns="0" tIns="0" rIns="0" bIns="0" rtlCol="0" anchor="t"/>
          <a:lstStyle/>
          <a:p>
            <a:pPr indent="0" marL="0">
              <a:lnSpc>
                <a:spcPct val="120000"/>
              </a:lnSpc>
              <a:buNone/>
            </a:pPr>
            <a:r>
              <a:rPr lang="en-US" sz="1300" dirty="0">
                <a:solidFill>
                  <a:srgbClr val="E3EAF0"/>
                </a:solidFill>
                <a:latin typeface="Arial" pitchFamily="34" charset="0"/>
                <a:ea typeface="Arial" pitchFamily="34" charset="-122"/>
                <a:cs typeface="Arial" pitchFamily="34" charset="-120"/>
              </a:rPr>
              <a:t>SQuAD recovers to 84.9 — still 3.6 below bidirectional — and the added BiLSTM hurts the GLUE tasks.</a:t>
            </a:r>
            <a:endParaRPr lang="en-US" sz="1300" dirty="0"/>
          </a:p>
        </p:txBody>
      </p:sp>
      <p:pic>
        <p:nvPicPr>
          <p:cNvPr id="17" name="Image 4" descr="assets/card_589x215.png">    </p:cNvPr>
          <p:cNvPicPr>
            <a:picLocks noChangeAspect="1"/>
          </p:cNvPicPr>
          <p:nvPr/>
        </p:nvPicPr>
        <p:blipFill>
          <a:blip r:embed="rId6"/>
          <a:stretch>
            <a:fillRect/>
          </a:stretch>
        </p:blipFill>
        <p:spPr>
          <a:xfrm>
            <a:off x="6254496" y="3840480"/>
            <a:ext cx="5385816" cy="1645920"/>
          </a:xfrm>
          <a:prstGeom prst="rect">
            <a:avLst/>
          </a:prstGeom>
        </p:spPr>
      </p:pic>
      <p:sp>
        <p:nvSpPr>
          <p:cNvPr id="18" name="Shape 11"/>
          <p:cNvSpPr/>
          <p:nvPr/>
        </p:nvSpPr>
        <p:spPr>
          <a:xfrm>
            <a:off x="6254496" y="3840480"/>
            <a:ext cx="5385816" cy="1645920"/>
          </a:xfrm>
          <a:prstGeom prst="roundRect">
            <a:avLst>
              <a:gd name="adj" fmla="val 6667"/>
            </a:avLst>
          </a:prstGeom>
          <a:solidFill>
            <a:srgbClr val="35525F">
              <a:alpha val="0"/>
            </a:srgbClr>
          </a:solidFill>
          <a:ln w="12700">
            <a:solidFill>
              <a:srgbClr val="52727F"/>
            </a:solidFill>
            <a:prstDash val="solid"/>
          </a:ln>
        </p:spPr>
      </p:sp>
      <p:sp>
        <p:nvSpPr>
          <p:cNvPr id="19" name="Text 12"/>
          <p:cNvSpPr txBox="1"/>
          <p:nvPr/>
        </p:nvSpPr>
        <p:spPr>
          <a:xfrm>
            <a:off x="6455664" y="4041648"/>
            <a:ext cx="4983480" cy="310896"/>
          </a:xfrm>
          <a:prstGeom prst="rect">
            <a:avLst/>
          </a:prstGeom>
          <a:noFill/>
          <a:ln/>
        </p:spPr>
        <p:txBody>
          <a:bodyPr wrap="square" lIns="0" tIns="0" rIns="0" bIns="0" rtlCol="0" anchor="ctr"/>
          <a:lstStyle/>
          <a:p>
            <a:pPr indent="0" marL="0">
              <a:buNone/>
            </a:pPr>
            <a:r>
              <a:rPr lang="en-US" sz="1500" b="1" dirty="0">
                <a:solidFill>
                  <a:srgbClr val="F4F7FB"/>
                </a:solidFill>
                <a:latin typeface="Cambria" pitchFamily="34" charset="0"/>
                <a:ea typeface="Cambria" pitchFamily="34" charset="-122"/>
                <a:cs typeface="Cambria" pitchFamily="34" charset="-120"/>
              </a:rPr>
              <a:t>Model size compounds</a:t>
            </a:r>
            <a:endParaRPr lang="en-US" sz="1500" dirty="0"/>
          </a:p>
        </p:txBody>
      </p:sp>
      <p:sp>
        <p:nvSpPr>
          <p:cNvPr id="20" name="Text 13"/>
          <p:cNvSpPr txBox="1"/>
          <p:nvPr/>
        </p:nvSpPr>
        <p:spPr>
          <a:xfrm>
            <a:off x="6455664" y="4407408"/>
            <a:ext cx="4983480" cy="960120"/>
          </a:xfrm>
          <a:prstGeom prst="rect">
            <a:avLst/>
          </a:prstGeom>
          <a:noFill/>
          <a:ln/>
        </p:spPr>
        <p:txBody>
          <a:bodyPr wrap="square" lIns="0" tIns="0" rIns="0" bIns="0" rtlCol="0" anchor="t"/>
          <a:lstStyle/>
          <a:p>
            <a:pPr indent="0" marL="0">
              <a:lnSpc>
                <a:spcPct val="120000"/>
              </a:lnSpc>
              <a:buNone/>
            </a:pPr>
            <a:r>
              <a:rPr lang="en-US" sz="1300" dirty="0">
                <a:solidFill>
                  <a:srgbClr val="E3EAF0"/>
                </a:solidFill>
                <a:latin typeface="Arial" pitchFamily="34" charset="0"/>
                <a:ea typeface="Arial" pitchFamily="34" charset="-122"/>
                <a:cs typeface="Arial" pitchFamily="34" charset="-120"/>
              </a:rPr>
              <a:t>110M→340M lifts MNLI-m 84.4→86.6 and MRPC 86.7→87.8, even with only 3.6k MRPC examples.</a:t>
            </a:r>
            <a:endParaRPr lang="en-US" sz="1300" dirty="0"/>
          </a:p>
        </p:txBody>
      </p:sp>
      <p:sp>
        <p:nvSpPr>
          <p:cNvPr id="21" name="Text 14"/>
          <p:cNvSpPr txBox="1"/>
          <p:nvPr/>
        </p:nvSpPr>
        <p:spPr>
          <a:xfrm>
            <a:off x="548640" y="6199632"/>
            <a:ext cx="4572000" cy="274320"/>
          </a:xfrm>
          <a:prstGeom prst="rect">
            <a:avLst/>
          </a:prstGeom>
          <a:noFill/>
          <a:ln/>
        </p:spPr>
        <p:txBody>
          <a:bodyPr wrap="square" lIns="0" tIns="0" rIns="0" bIns="0" rtlCol="0" anchor="ctr"/>
          <a:lstStyle/>
          <a:p>
            <a:pPr algn="l" indent="0" marL="0">
              <a:buNone/>
            </a:pPr>
            <a:r>
              <a:rPr lang="en-US" sz="900" dirty="0">
                <a:solidFill>
                  <a:srgbClr val="E3EAF0"/>
                </a:solidFill>
                <a:latin typeface="Arial" pitchFamily="34" charset="0"/>
                <a:ea typeface="Arial" pitchFamily="34" charset="-122"/>
                <a:cs typeface="Arial" pitchFamily="34" charset="-120"/>
              </a:rPr>
              <a:t>BERT · arXiv:1810.04805</a:t>
            </a:r>
            <a:endParaRPr lang="en-US" sz="900" dirty="0"/>
          </a:p>
        </p:txBody>
      </p:sp>
      <p:sp>
        <p:nvSpPr>
          <p:cNvPr id="22" name="Text 15"/>
          <p:cNvSpPr txBox="1"/>
          <p:nvPr/>
        </p:nvSpPr>
        <p:spPr>
          <a:xfrm>
            <a:off x="11091672" y="6199632"/>
            <a:ext cx="548640" cy="274320"/>
          </a:xfrm>
          <a:prstGeom prst="rect">
            <a:avLst/>
          </a:prstGeom>
          <a:noFill/>
          <a:ln/>
        </p:spPr>
        <p:txBody>
          <a:bodyPr wrap="square" lIns="0" tIns="0" rIns="0" bIns="0" rtlCol="0" anchor="ctr"/>
          <a:lstStyle/>
          <a:p>
            <a:pPr algn="r" indent="0" marL="0">
              <a:buNone/>
            </a:pPr>
            <a:r>
              <a:rPr lang="en-US" sz="900" dirty="0">
                <a:solidFill>
                  <a:srgbClr val="E3EAF0"/>
                </a:solidFill>
                <a:latin typeface="Arial" pitchFamily="34" charset="0"/>
                <a:ea typeface="Arial" pitchFamily="34" charset="-122"/>
                <a:cs typeface="Arial" pitchFamily="34" charset="-120"/>
              </a:rPr>
              <a:t>09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2026-09-03T06:36:23Z</dcterms:created>
  <dcterms:modified xsi:type="dcterms:W3CDTF">2026-09-03T06:36:23Z</dcterms:modified>
</cp:coreProperties>
</file>