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6"/>
    <p:sldId id="257" r:id="rId8"/>
    <p:sldId id="258" r:id="rId9"/>
    <p:sldId id="259" r:id="rId10"/>
    <p:sldId id="260" r:id="rId11"/>
    <p:sldId id="261" r:id="rId12"/>
    <p:sldId id="262"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napToObjects="1">
      <p:cViewPr varScale="1">
        <p:scale>
          <a:sx n="59" d="100"/>
          <a:sy n="59" d="100"/>
        </p:scale>
        <p:origin x="536"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6" Type="http://schemas.openxmlformats.org/officeDocument/2006/relationships/slide" Target="slides/slide1.xml"/><Relationship Id="rId7" Type="http://schemas.openxmlformats.org/officeDocument/2006/relationships/notesMaster" Target="notesMasters/notesMaster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Today we'll explore how artificial intelligence is revolutionizing healthcare, from improving diagnostic accuracy to accelerating drug discovery. This presentation covers key findings from 2025 research and outlines the transformative potential of AI.</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 adoption in healthcare is not without obstacles. Data privacy under HIPAA and GDPR, integration with legacy EHR systems, and clinician trust are major barriers. Additionally, biased datasets can lead to health disparities, and regulatory approval takes an average of 18 months.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let's dive into the key areas where AI is making an impact: diagnostics, drug discovery, and patient outcomes. These advances are backed by impressive statistics from recent research.</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 has achieved 94.5% diagnostic accuracy for medical imaging, outperforming human experts at 91.2%. Applications span radiology, pathology, cardiology, and oncology, with some models reaching 97% accuracy in tissue sample analysis.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AI-assisted drug discovery has reduced time-to-market by 40%. By predicting molecular interactions and treatment responses, AI cuts costs and speeds up the journey from lab to patient, transforming the pharmaceutical industry.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four metrics highlight AI's transformative impact. 72% of hospitals now use AI, and patient satisfaction has risen 23% with AI triage. The numbers speak for themselves—AI is delivering real-world results.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market for AI in healthcare is booming, with projections of $187.95 billion by 2030 at a 37% CAGR. AI will expand across all specialties, improving efficiency and outcomes. However, challenges like integration and bias must be addressed.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summary, AI is already delivering remarkable results in diagnostics and drug discovery, with strong adoption and market growth. The future holds even more potential. I encourage you to consider how AI can benefit your organization.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0_92d53230337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914400" y="914400"/>
            <a:ext cx="7924601" cy="2743200"/>
          </a:xfrm>
          <a:prstGeom prst="rect">
            <a:avLst/>
          </a:prstGeom>
          <a:noFill/>
        </p:spPr>
        <p:txBody>
          <a:bodyPr wrap="square" anchor="ctr"/>
          <a:lstStyle/>
          <a:p>
            <a:pPr algn="l"/>
            <a:r>
              <a:rPr sz="4400" b="1">
                <a:solidFill>
                  <a:srgbClr val="FFFFFF"/>
                </a:solidFill>
                <a:latin typeface="Space Grotesk"/>
              </a:rPr>
              <a:t>The Future of AI in Healthcare</a:t>
            </a:r>
          </a:p>
        </p:txBody>
      </p:sp>
      <p:sp>
        <p:nvSpPr>
          <p:cNvPr id="4" name="Rectangle 3"/>
          <p:cNvSpPr/>
          <p:nvPr/>
        </p:nvSpPr>
        <p:spPr>
          <a:xfrm>
            <a:off x="914400" y="3840480"/>
            <a:ext cx="2743200" cy="54864"/>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274320" y="6400800"/>
            <a:ext cx="2743200" cy="274320"/>
          </a:xfrm>
          <a:prstGeom prst="rect">
            <a:avLst/>
          </a:prstGeom>
          <a:noFill/>
        </p:spPr>
        <p:txBody>
          <a:bodyPr wrap="square" anchor="t"/>
          <a:lstStyle/>
          <a:p>
            <a:pPr algn="l"/>
            <a:r>
              <a:rPr sz="700" b="0">
                <a:solidFill>
                  <a:srgbClr val="A0A0A0"/>
                </a:solidFill>
                <a:latin typeface="Inter"/>
              </a:rPr>
              <a:t>Stock photos provided by Pexels</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_0.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flipH="1">
            <a:off x="5852013" y="-914400"/>
            <a:ext cx="9997281" cy="8686800"/>
          </a:xfrm>
          <a:prstGeom prst="flowChartDelay">
            <a:avLst/>
          </a:prstGeom>
          <a:gradFill flip="none" rotWithShape="1">
            <a:gsLst>
              <a:gs pos="0">
                <a:srgbClr val="384450"/>
              </a:gs>
              <a:gs pos="40000">
                <a:srgbClr val="0D1B2A"/>
              </a:gs>
              <a:gs pos="100000">
                <a:srgbClr val="0D1B2A"/>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132320" y="914400"/>
            <a:ext cx="4389120" cy="1188720"/>
          </a:xfrm>
          <a:prstGeom prst="rect">
            <a:avLst/>
          </a:prstGeom>
          <a:noFill/>
        </p:spPr>
        <p:txBody>
          <a:bodyPr wrap="square" anchor="b"/>
          <a:lstStyle/>
          <a:p>
            <a:pPr algn="l"/>
            <a:r>
              <a:rPr sz="2600" b="1">
                <a:solidFill>
                  <a:srgbClr val="FFFFFF"/>
                </a:solidFill>
                <a:latin typeface="Space Grotesk"/>
              </a:rPr>
              <a:t>Current Challenges</a:t>
            </a:r>
          </a:p>
        </p:txBody>
      </p:sp>
      <p:sp>
        <p:nvSpPr>
          <p:cNvPr id="5" name="Rectangle 4"/>
          <p:cNvSpPr/>
          <p:nvPr/>
        </p:nvSpPr>
        <p:spPr>
          <a:xfrm>
            <a:off x="7132320" y="2240280"/>
            <a:ext cx="1828800" cy="45720"/>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0" y="2468880"/>
            <a:ext cx="4389120" cy="3474720"/>
          </a:xfrm>
          <a:prstGeom prst="rect">
            <a:avLst/>
          </a:prstGeom>
          <a:noFill/>
        </p:spPr>
        <p:txBody>
          <a:bodyPr wrap="square" anchor="t"/>
          <a:lstStyle/>
          <a:p>
            <a:pPr algn="l"/>
            <a:r>
              <a:rPr sz="1400" b="0">
                <a:solidFill>
                  <a:srgbClr val="FFFFFF"/>
                </a:solidFill>
                <a:latin typeface="Inter"/>
              </a:rPr>
              <a:t>Despite AI's promise, healthcare faces significant hurdles: data privacy regulations, legacy system integration, clinician adoption, dataset bias, and lengthy regulatory approvals. Overcoming these is crucial for widespread AI deployment.</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exels_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1828800" y="2880360"/>
            <a:ext cx="15849295" cy="5806439"/>
          </a:xfrm>
          <a:prstGeom prst="wave">
            <a:avLst/>
          </a:prstGeom>
          <a:gradFill flip="none" rotWithShape="1">
            <a:gsLst>
              <a:gs pos="0">
                <a:srgbClr val="384450"/>
              </a:gs>
              <a:gs pos="40000">
                <a:srgbClr val="0D1B2A"/>
              </a:gs>
              <a:gs pos="100000">
                <a:srgbClr val="0D1B2A"/>
              </a:gs>
            </a:gsLst>
            <a:lin ang="54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926080"/>
            <a:ext cx="10058400" cy="1371600"/>
          </a:xfrm>
          <a:prstGeom prst="rect">
            <a:avLst/>
          </a:prstGeom>
          <a:noFill/>
        </p:spPr>
        <p:txBody>
          <a:bodyPr wrap="square" anchor="t"/>
          <a:lstStyle/>
          <a:p>
            <a:pPr algn="ctr"/>
            <a:r>
              <a:rPr sz="10000" b="1">
                <a:solidFill>
                  <a:srgbClr val="40E0D0">
                    <a:alpha val="40000"/>
                  </a:srgbClr>
                </a:solidFill>
                <a:latin typeface="Space Grotesk"/>
              </a:rPr>
              <a:t>01</a:t>
            </a:r>
          </a:p>
        </p:txBody>
      </p:sp>
      <p:sp>
        <p:nvSpPr>
          <p:cNvPr id="5" name="TextBox 4"/>
          <p:cNvSpPr txBox="1"/>
          <p:nvPr/>
        </p:nvSpPr>
        <p:spPr>
          <a:xfrm>
            <a:off x="731520" y="4754880"/>
            <a:ext cx="10058400" cy="914400"/>
          </a:xfrm>
          <a:prstGeom prst="rect">
            <a:avLst/>
          </a:prstGeom>
          <a:noFill/>
        </p:spPr>
        <p:txBody>
          <a:bodyPr wrap="square" anchor="b"/>
          <a:lstStyle/>
          <a:p>
            <a:pPr algn="ctr"/>
            <a:r>
              <a:rPr sz="3600" b="1">
                <a:solidFill>
                  <a:srgbClr val="FFFFFF"/>
                </a:solidFill>
                <a:latin typeface="Space Grotesk"/>
              </a:rPr>
              <a:t>Transforming Patient Care</a:t>
            </a:r>
          </a:p>
        </p:txBody>
      </p:sp>
      <p:sp>
        <p:nvSpPr>
          <p:cNvPr id="6" name="Rectangle 5"/>
          <p:cNvSpPr/>
          <p:nvPr/>
        </p:nvSpPr>
        <p:spPr>
          <a:xfrm>
            <a:off x="731520" y="5806440"/>
            <a:ext cx="2286000" cy="54864"/>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_1.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3657600" y="-914400"/>
            <a:ext cx="9997281" cy="8686800"/>
          </a:xfrm>
          <a:prstGeom prst="flowChartDelay">
            <a:avLst/>
          </a:prstGeom>
          <a:gradFill flip="none" rotWithShape="1">
            <a:gsLst>
              <a:gs pos="0">
                <a:srgbClr val="384450"/>
              </a:gs>
              <a:gs pos="40000">
                <a:srgbClr val="0D1B2A"/>
              </a:gs>
              <a:gs pos="100000">
                <a:srgbClr val="0D1B2A"/>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914400"/>
            <a:ext cx="4754880" cy="1188720"/>
          </a:xfrm>
          <a:prstGeom prst="rect">
            <a:avLst/>
          </a:prstGeom>
          <a:noFill/>
        </p:spPr>
        <p:txBody>
          <a:bodyPr wrap="square" anchor="b"/>
          <a:lstStyle/>
          <a:p>
            <a:pPr algn="l"/>
            <a:r>
              <a:rPr sz="2600" b="1">
                <a:solidFill>
                  <a:srgbClr val="FFFFFF"/>
                </a:solidFill>
                <a:latin typeface="Space Grotesk"/>
              </a:rPr>
              <a:t>Diagnostics Revolution</a:t>
            </a:r>
          </a:p>
        </p:txBody>
      </p:sp>
      <p:sp>
        <p:nvSpPr>
          <p:cNvPr id="5" name="Rectangle 4"/>
          <p:cNvSpPr/>
          <p:nvPr/>
        </p:nvSpPr>
        <p:spPr>
          <a:xfrm>
            <a:off x="731520" y="2240280"/>
            <a:ext cx="1828800" cy="45720"/>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2468880"/>
            <a:ext cx="4754880" cy="3474720"/>
          </a:xfrm>
          <a:prstGeom prst="rect">
            <a:avLst/>
          </a:prstGeom>
          <a:noFill/>
        </p:spPr>
        <p:txBody>
          <a:bodyPr wrap="square" anchor="t"/>
          <a:lstStyle/>
          <a:p>
            <a:pPr algn="l"/>
            <a:r>
              <a:rPr sz="1400" b="0">
                <a:solidFill>
                  <a:srgbClr val="FFFFFF"/>
                </a:solidFill>
                <a:latin typeface="Inter"/>
              </a:rPr>
              <a:t>AI diagnostic systems achieve 94.5% accuracy in medical imaging, surpassing human radiologists. From CT scans to ECG pattern recognition, machine learning models enhance detection rates across radiology, pathology, and cardiology.</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_2.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1828800" y="2880360"/>
            <a:ext cx="15849295" cy="5806439"/>
          </a:xfrm>
          <a:prstGeom prst="doubleWave">
            <a:avLst/>
          </a:prstGeom>
          <a:gradFill flip="none" rotWithShape="1">
            <a:gsLst>
              <a:gs pos="0">
                <a:srgbClr val="384450"/>
              </a:gs>
              <a:gs pos="40000">
                <a:srgbClr val="0D1B2A"/>
              </a:gs>
              <a:gs pos="100000">
                <a:srgbClr val="0D1B2A"/>
              </a:gs>
            </a:gsLst>
            <a:lin ang="54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657600"/>
            <a:ext cx="10058400" cy="822960"/>
          </a:xfrm>
          <a:prstGeom prst="rect">
            <a:avLst/>
          </a:prstGeom>
          <a:noFill/>
        </p:spPr>
        <p:txBody>
          <a:bodyPr wrap="square" anchor="b"/>
          <a:lstStyle/>
          <a:p>
            <a:pPr algn="ctr"/>
            <a:r>
              <a:rPr sz="2600" b="1">
                <a:solidFill>
                  <a:srgbClr val="FFFFFF"/>
                </a:solidFill>
                <a:latin typeface="Space Grotesk"/>
              </a:rPr>
              <a:t>Drug Discovery Acceleration</a:t>
            </a:r>
          </a:p>
        </p:txBody>
      </p:sp>
      <p:sp>
        <p:nvSpPr>
          <p:cNvPr id="5" name="Rectangle 4"/>
          <p:cNvSpPr/>
          <p:nvPr/>
        </p:nvSpPr>
        <p:spPr>
          <a:xfrm>
            <a:off x="731520" y="4617720"/>
            <a:ext cx="2286000" cy="45720"/>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88720" y="4846320"/>
            <a:ext cx="9144000" cy="1371600"/>
          </a:xfrm>
          <a:prstGeom prst="rect">
            <a:avLst/>
          </a:prstGeom>
          <a:noFill/>
        </p:spPr>
        <p:txBody>
          <a:bodyPr wrap="square" anchor="t"/>
          <a:lstStyle/>
          <a:p>
            <a:pPr algn="ctr"/>
            <a:r>
              <a:rPr sz="1300" b="0">
                <a:solidFill>
                  <a:srgbClr val="FFFFFF"/>
                </a:solidFill>
                <a:latin typeface="Inter"/>
              </a:rPr>
              <a:t>AI accelerates drug discovery by 40%, analyzing molecular structures and predicting treatment responses. This revolution reduces development costs and brings life-saving therapies to patients faster.</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274320"/>
            <a:ext cx="10728655" cy="822960"/>
          </a:xfrm>
          <a:prstGeom prst="rect">
            <a:avLst/>
          </a:prstGeom>
          <a:noFill/>
        </p:spPr>
        <p:txBody>
          <a:bodyPr wrap="square" anchor="ctr"/>
          <a:lstStyle/>
          <a:p>
            <a:pPr algn="l"/>
            <a:r>
              <a:rPr sz="2800" b="1">
                <a:solidFill>
                  <a:srgbClr val="6B8B9A"/>
                </a:solidFill>
                <a:latin typeface="Space Grotesk"/>
              </a:rPr>
              <a:t>Measurable Impact</a:t>
            </a:r>
          </a:p>
        </p:txBody>
      </p:sp>
      <p:pic>
        <p:nvPicPr>
          <p:cNvPr id="3" name="Picture 2" descr="pexels_1.jpg"/>
          <p:cNvPicPr>
            <a:picLocks noChangeAspect="1"/>
          </p:cNvPicPr>
          <p:nvPr/>
        </p:nvPicPr>
        <p:blipFill>
          <a:blip r:embed="rId2"/>
          <a:stretch>
            <a:fillRect/>
          </a:stretch>
        </p:blipFill>
        <p:spPr>
          <a:xfrm>
            <a:off x="731520" y="1737360"/>
            <a:ext cx="4267093" cy="4480560"/>
          </a:xfrm>
          <a:prstGeom prst="roundRect">
            <a:avLst>
              <a:gd name="adj" fmla="val 8000"/>
            </a:avLst>
          </a:prstGeom>
        </p:spPr>
      </p:pic>
      <p:sp>
        <p:nvSpPr>
          <p:cNvPr id="4" name="Rounded Rectangle 3"/>
          <p:cNvSpPr/>
          <p:nvPr/>
        </p:nvSpPr>
        <p:spPr>
          <a:xfrm>
            <a:off x="5364373" y="1737360"/>
            <a:ext cx="6095801" cy="948690"/>
          </a:xfrm>
          <a:prstGeom prst="roundRect">
            <a:avLst/>
          </a:prstGeom>
          <a:solidFill>
            <a:srgbClr val="EFFCFB"/>
          </a:solidFill>
          <a:ln>
            <a:noFill/>
          </a:ln>
          <a:effectLst>
            <a:outerShdw blurRad="50800" dist="25400" dir="16200000" algn="bl" rotWithShape="0">
              <a:srgbClr val="000000">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364373" y="1792224"/>
            <a:ext cx="54864" cy="838962"/>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547253" y="1828800"/>
            <a:ext cx="2133530" cy="765810"/>
          </a:xfrm>
          <a:prstGeom prst="rect">
            <a:avLst/>
          </a:prstGeom>
          <a:noFill/>
        </p:spPr>
        <p:txBody>
          <a:bodyPr wrap="square" anchor="ctr"/>
          <a:lstStyle/>
          <a:p>
            <a:pPr algn="l"/>
            <a:r>
              <a:rPr sz="2800" b="1">
                <a:solidFill>
                  <a:srgbClr val="40E0D0"/>
                </a:solidFill>
                <a:latin typeface="Space Grotesk"/>
              </a:rPr>
              <a:t>94.5%</a:t>
            </a:r>
          </a:p>
        </p:txBody>
      </p:sp>
      <p:sp>
        <p:nvSpPr>
          <p:cNvPr id="7" name="TextBox 6"/>
          <p:cNvSpPr txBox="1"/>
          <p:nvPr/>
        </p:nvSpPr>
        <p:spPr>
          <a:xfrm>
            <a:off x="7680778" y="1828800"/>
            <a:ext cx="3535565" cy="765810"/>
          </a:xfrm>
          <a:prstGeom prst="rect">
            <a:avLst/>
          </a:prstGeom>
          <a:noFill/>
        </p:spPr>
        <p:txBody>
          <a:bodyPr wrap="square" anchor="ctr"/>
          <a:lstStyle/>
          <a:p>
            <a:pPr algn="l"/>
            <a:r>
              <a:rPr sz="1200" b="0">
                <a:solidFill>
                  <a:srgbClr val="6B8B9A"/>
                </a:solidFill>
                <a:latin typeface="Inter"/>
              </a:rPr>
              <a:t>AI diagnostic accuracy surpasses human radiologists in medical imaging tasks</a:t>
            </a:r>
          </a:p>
        </p:txBody>
      </p:sp>
      <p:sp>
        <p:nvSpPr>
          <p:cNvPr id="8" name="Rounded Rectangle 7"/>
          <p:cNvSpPr/>
          <p:nvPr/>
        </p:nvSpPr>
        <p:spPr>
          <a:xfrm>
            <a:off x="5364373" y="2914650"/>
            <a:ext cx="6095801" cy="948690"/>
          </a:xfrm>
          <a:prstGeom prst="roundRect">
            <a:avLst/>
          </a:prstGeom>
          <a:solidFill>
            <a:srgbClr val="EFFCFB"/>
          </a:solidFill>
          <a:ln>
            <a:noFill/>
          </a:ln>
          <a:effectLst>
            <a:outerShdw blurRad="50800" dist="25400" dir="16200000" algn="bl" rotWithShape="0">
              <a:srgbClr val="000000">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364373" y="2969514"/>
            <a:ext cx="54864" cy="838962"/>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547253" y="3006090"/>
            <a:ext cx="2133530" cy="765810"/>
          </a:xfrm>
          <a:prstGeom prst="rect">
            <a:avLst/>
          </a:prstGeom>
          <a:noFill/>
        </p:spPr>
        <p:txBody>
          <a:bodyPr wrap="square" anchor="ctr"/>
          <a:lstStyle/>
          <a:p>
            <a:pPr algn="l"/>
            <a:r>
              <a:rPr sz="2800" b="1">
                <a:solidFill>
                  <a:srgbClr val="40E0D0"/>
                </a:solidFill>
                <a:latin typeface="Space Grotesk"/>
              </a:rPr>
              <a:t>72%</a:t>
            </a:r>
          </a:p>
        </p:txBody>
      </p:sp>
      <p:sp>
        <p:nvSpPr>
          <p:cNvPr id="11" name="TextBox 10"/>
          <p:cNvSpPr txBox="1"/>
          <p:nvPr/>
        </p:nvSpPr>
        <p:spPr>
          <a:xfrm>
            <a:off x="7680778" y="3006090"/>
            <a:ext cx="3535565" cy="765810"/>
          </a:xfrm>
          <a:prstGeom prst="rect">
            <a:avLst/>
          </a:prstGeom>
          <a:noFill/>
        </p:spPr>
        <p:txBody>
          <a:bodyPr wrap="square" anchor="ctr"/>
          <a:lstStyle/>
          <a:p>
            <a:pPr algn="l"/>
            <a:r>
              <a:rPr sz="1200" b="0">
                <a:solidFill>
                  <a:srgbClr val="6B8B9A"/>
                </a:solidFill>
                <a:latin typeface="Inter"/>
              </a:rPr>
              <a:t>Percentage of hospitals now using at least one AI system for care</a:t>
            </a:r>
          </a:p>
        </p:txBody>
      </p:sp>
      <p:sp>
        <p:nvSpPr>
          <p:cNvPr id="12" name="Rounded Rectangle 11"/>
          <p:cNvSpPr/>
          <p:nvPr/>
        </p:nvSpPr>
        <p:spPr>
          <a:xfrm>
            <a:off x="5364373" y="4091939"/>
            <a:ext cx="6095801" cy="948690"/>
          </a:xfrm>
          <a:prstGeom prst="roundRect">
            <a:avLst/>
          </a:prstGeom>
          <a:solidFill>
            <a:srgbClr val="EFFCFB"/>
          </a:solidFill>
          <a:ln>
            <a:noFill/>
          </a:ln>
          <a:effectLst>
            <a:outerShdw blurRad="50800" dist="25400" dir="16200000" algn="bl" rotWithShape="0">
              <a:srgbClr val="000000">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364373" y="4146803"/>
            <a:ext cx="54864" cy="838962"/>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547253" y="4183379"/>
            <a:ext cx="2133530" cy="765810"/>
          </a:xfrm>
          <a:prstGeom prst="rect">
            <a:avLst/>
          </a:prstGeom>
          <a:noFill/>
        </p:spPr>
        <p:txBody>
          <a:bodyPr wrap="square" anchor="ctr"/>
          <a:lstStyle/>
          <a:p>
            <a:pPr algn="l"/>
            <a:r>
              <a:rPr sz="2800" b="1">
                <a:solidFill>
                  <a:srgbClr val="40E0D0"/>
                </a:solidFill>
                <a:latin typeface="Space Grotesk"/>
              </a:rPr>
              <a:t>40%</a:t>
            </a:r>
          </a:p>
        </p:txBody>
      </p:sp>
      <p:sp>
        <p:nvSpPr>
          <p:cNvPr id="15" name="TextBox 14"/>
          <p:cNvSpPr txBox="1"/>
          <p:nvPr/>
        </p:nvSpPr>
        <p:spPr>
          <a:xfrm>
            <a:off x="7680778" y="4183379"/>
            <a:ext cx="3535565" cy="765810"/>
          </a:xfrm>
          <a:prstGeom prst="rect">
            <a:avLst/>
          </a:prstGeom>
          <a:noFill/>
        </p:spPr>
        <p:txBody>
          <a:bodyPr wrap="square" anchor="ctr"/>
          <a:lstStyle/>
          <a:p>
            <a:pPr algn="l"/>
            <a:r>
              <a:rPr sz="1200" b="0">
                <a:solidFill>
                  <a:srgbClr val="6B8B9A"/>
                </a:solidFill>
                <a:latin typeface="Inter"/>
              </a:rPr>
              <a:t>Reduction in drug time-to-market achieved with AI-assisted discovery</a:t>
            </a:r>
          </a:p>
        </p:txBody>
      </p:sp>
      <p:sp>
        <p:nvSpPr>
          <p:cNvPr id="16" name="Rounded Rectangle 15"/>
          <p:cNvSpPr/>
          <p:nvPr/>
        </p:nvSpPr>
        <p:spPr>
          <a:xfrm>
            <a:off x="5364373" y="5269230"/>
            <a:ext cx="6095801" cy="948690"/>
          </a:xfrm>
          <a:prstGeom prst="roundRect">
            <a:avLst/>
          </a:prstGeom>
          <a:solidFill>
            <a:srgbClr val="EFFCFB"/>
          </a:solidFill>
          <a:ln>
            <a:noFill/>
          </a:ln>
          <a:effectLst>
            <a:outerShdw blurRad="50800" dist="25400" dir="16200000" algn="bl" rotWithShape="0">
              <a:srgbClr val="000000">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364373" y="5324094"/>
            <a:ext cx="54864" cy="838962"/>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547253" y="5360670"/>
            <a:ext cx="2133530" cy="765810"/>
          </a:xfrm>
          <a:prstGeom prst="rect">
            <a:avLst/>
          </a:prstGeom>
          <a:noFill/>
        </p:spPr>
        <p:txBody>
          <a:bodyPr wrap="square" anchor="ctr"/>
          <a:lstStyle/>
          <a:p>
            <a:pPr algn="l"/>
            <a:r>
              <a:rPr sz="2800" b="1">
                <a:solidFill>
                  <a:srgbClr val="40E0D0"/>
                </a:solidFill>
                <a:latin typeface="Space Grotesk"/>
              </a:rPr>
              <a:t>23%</a:t>
            </a:r>
          </a:p>
        </p:txBody>
      </p:sp>
      <p:sp>
        <p:nvSpPr>
          <p:cNvPr id="19" name="TextBox 18"/>
          <p:cNvSpPr txBox="1"/>
          <p:nvPr/>
        </p:nvSpPr>
        <p:spPr>
          <a:xfrm>
            <a:off x="7680778" y="5360670"/>
            <a:ext cx="3535565" cy="765810"/>
          </a:xfrm>
          <a:prstGeom prst="rect">
            <a:avLst/>
          </a:prstGeom>
          <a:noFill/>
        </p:spPr>
        <p:txBody>
          <a:bodyPr wrap="square" anchor="ctr"/>
          <a:lstStyle/>
          <a:p>
            <a:pPr algn="l"/>
            <a:r>
              <a:rPr sz="1200" b="0">
                <a:solidFill>
                  <a:srgbClr val="6B8B9A"/>
                </a:solidFill>
                <a:latin typeface="Inter"/>
              </a:rPr>
              <a:t>Improvement in patient satisfaction scores with AI-powered triage systems</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_3.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1828800" y="2880360"/>
            <a:ext cx="15849295" cy="5806439"/>
          </a:xfrm>
          <a:prstGeom prst="wave">
            <a:avLst/>
          </a:prstGeom>
          <a:gradFill flip="none" rotWithShape="1">
            <a:gsLst>
              <a:gs pos="0">
                <a:srgbClr val="384450"/>
              </a:gs>
              <a:gs pos="40000">
                <a:srgbClr val="0D1B2A"/>
              </a:gs>
              <a:gs pos="100000">
                <a:srgbClr val="0D1B2A"/>
              </a:gs>
            </a:gsLst>
            <a:lin ang="54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657600"/>
            <a:ext cx="10058400" cy="822960"/>
          </a:xfrm>
          <a:prstGeom prst="rect">
            <a:avLst/>
          </a:prstGeom>
          <a:noFill/>
        </p:spPr>
        <p:txBody>
          <a:bodyPr wrap="square" anchor="b"/>
          <a:lstStyle/>
          <a:p>
            <a:pPr algn="ctr"/>
            <a:r>
              <a:rPr sz="2600" b="1">
                <a:solidFill>
                  <a:srgbClr val="FFFFFF"/>
                </a:solidFill>
                <a:latin typeface="Space Grotesk"/>
              </a:rPr>
              <a:t>Future Growth &amp; Potential</a:t>
            </a:r>
          </a:p>
        </p:txBody>
      </p:sp>
      <p:sp>
        <p:nvSpPr>
          <p:cNvPr id="5" name="Rectangle 4"/>
          <p:cNvSpPr/>
          <p:nvPr/>
        </p:nvSpPr>
        <p:spPr>
          <a:xfrm>
            <a:off x="731520" y="4617720"/>
            <a:ext cx="2286000" cy="45720"/>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88720" y="4846320"/>
            <a:ext cx="9144000" cy="1371600"/>
          </a:xfrm>
          <a:prstGeom prst="rect">
            <a:avLst/>
          </a:prstGeom>
          <a:noFill/>
        </p:spPr>
        <p:txBody>
          <a:bodyPr wrap="square" anchor="t"/>
          <a:lstStyle/>
          <a:p>
            <a:pPr algn="ctr"/>
            <a:r>
              <a:rPr sz="1300" b="0">
                <a:solidFill>
                  <a:srgbClr val="FFFFFF"/>
                </a:solidFill>
                <a:latin typeface="Inter"/>
              </a:rPr>
              <a:t>The global AI healthcare market is projected to reach $187.95 billion by 2030, growing at 37% CAGR. AI will continue revolutionizing radiology, pathology, cardiology, oncology, and emergency medicine.</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exels_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3657600" y="-914400"/>
            <a:ext cx="9997281" cy="8686800"/>
          </a:xfrm>
          <a:prstGeom prst="flowChartDelay">
            <a:avLst/>
          </a:prstGeom>
          <a:gradFill flip="none" rotWithShape="1">
            <a:gsLst>
              <a:gs pos="0">
                <a:srgbClr val="384450"/>
              </a:gs>
              <a:gs pos="40000">
                <a:srgbClr val="0D1B2A"/>
              </a:gs>
              <a:gs pos="100000">
                <a:srgbClr val="0D1B2A"/>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731520"/>
            <a:ext cx="4754880" cy="1097280"/>
          </a:xfrm>
          <a:prstGeom prst="rect">
            <a:avLst/>
          </a:prstGeom>
          <a:noFill/>
        </p:spPr>
        <p:txBody>
          <a:bodyPr wrap="square" anchor="b"/>
          <a:lstStyle/>
          <a:p>
            <a:pPr algn="l"/>
            <a:r>
              <a:rPr sz="2800" b="1">
                <a:solidFill>
                  <a:srgbClr val="FFFFFF"/>
                </a:solidFill>
                <a:latin typeface="Space Grotesk"/>
              </a:rPr>
              <a:t>The Road Ahead</a:t>
            </a:r>
          </a:p>
        </p:txBody>
      </p:sp>
      <p:sp>
        <p:nvSpPr>
          <p:cNvPr id="5" name="Rectangle 4"/>
          <p:cNvSpPr/>
          <p:nvPr/>
        </p:nvSpPr>
        <p:spPr>
          <a:xfrm>
            <a:off x="731520" y="1965960"/>
            <a:ext cx="2286000" cy="54864"/>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731520" y="2286000"/>
            <a:ext cx="4754880" cy="1005840"/>
          </a:xfrm>
          <a:prstGeom prst="roundRect">
            <a:avLst/>
          </a:prstGeom>
          <a:solidFill>
            <a:srgbClr val="122E3A"/>
          </a:solidFill>
          <a:ln>
            <a:noFill/>
          </a:ln>
          <a:effectLst>
            <a:outerShdw blurRad="50800" dist="25400" dir="16200000" algn="bl" rotWithShape="0">
              <a:srgbClr val="000000">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2286000"/>
            <a:ext cx="4663440" cy="36576"/>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2359152"/>
            <a:ext cx="4480560" cy="274320"/>
          </a:xfrm>
          <a:prstGeom prst="rect">
            <a:avLst/>
          </a:prstGeom>
          <a:noFill/>
        </p:spPr>
        <p:txBody>
          <a:bodyPr wrap="square" anchor="t"/>
          <a:lstStyle/>
          <a:p>
            <a:pPr algn="l"/>
            <a:r>
              <a:rPr sz="1200" b="1">
                <a:solidFill>
                  <a:srgbClr val="FFFFFF"/>
                </a:solidFill>
                <a:latin typeface="Space Grotesk"/>
              </a:rPr>
              <a:t>Key Achievements</a:t>
            </a:r>
          </a:p>
        </p:txBody>
      </p:sp>
      <p:sp>
        <p:nvSpPr>
          <p:cNvPr id="9" name="TextBox 8"/>
          <p:cNvSpPr txBox="1"/>
          <p:nvPr/>
        </p:nvSpPr>
        <p:spPr>
          <a:xfrm>
            <a:off x="868680" y="2615184"/>
            <a:ext cx="4480560" cy="621792"/>
          </a:xfrm>
          <a:prstGeom prst="rect">
            <a:avLst/>
          </a:prstGeom>
          <a:noFill/>
        </p:spPr>
        <p:txBody>
          <a:bodyPr wrap="square" anchor="t"/>
          <a:lstStyle/>
          <a:p>
            <a:pPr algn="l"/>
            <a:r>
              <a:rPr sz="1000" b="0">
                <a:solidFill>
                  <a:srgbClr val="DCDCDC"/>
                </a:solidFill>
                <a:latin typeface="Inter"/>
              </a:rPr>
              <a:t>• AI diagnostic accuracy reaches 94.5%, exceeding human performance
• 72% of hospitals adopt at least one AI system
• Drug discovery time reduced by 40% through AI assistance</a:t>
            </a:r>
          </a:p>
        </p:txBody>
      </p:sp>
      <p:sp>
        <p:nvSpPr>
          <p:cNvPr id="10" name="Rounded Rectangle 9"/>
          <p:cNvSpPr/>
          <p:nvPr/>
        </p:nvSpPr>
        <p:spPr>
          <a:xfrm>
            <a:off x="731520" y="3429000"/>
            <a:ext cx="4754880" cy="1005840"/>
          </a:xfrm>
          <a:prstGeom prst="roundRect">
            <a:avLst/>
          </a:prstGeom>
          <a:solidFill>
            <a:srgbClr val="122E3A"/>
          </a:solidFill>
          <a:ln>
            <a:noFill/>
          </a:ln>
          <a:effectLst>
            <a:outerShdw blurRad="50800" dist="25400" dir="16200000" algn="bl" rotWithShape="0">
              <a:srgbClr val="000000">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777240" y="3429000"/>
            <a:ext cx="4663440" cy="36576"/>
          </a:xfrm>
          <a:prstGeom prst="rect">
            <a:avLst/>
          </a:prstGeom>
          <a:solidFill>
            <a:srgbClr val="40E0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502152"/>
            <a:ext cx="4480560" cy="274320"/>
          </a:xfrm>
          <a:prstGeom prst="rect">
            <a:avLst/>
          </a:prstGeom>
          <a:noFill/>
        </p:spPr>
        <p:txBody>
          <a:bodyPr wrap="square" anchor="t"/>
          <a:lstStyle/>
          <a:p>
            <a:pPr algn="l"/>
            <a:r>
              <a:rPr sz="1200" b="1">
                <a:solidFill>
                  <a:srgbClr val="FFFFFF"/>
                </a:solidFill>
                <a:latin typeface="Space Grotesk"/>
              </a:rPr>
              <a:t>Future Outlook</a:t>
            </a:r>
          </a:p>
        </p:txBody>
      </p:sp>
      <p:sp>
        <p:nvSpPr>
          <p:cNvPr id="13" name="TextBox 12"/>
          <p:cNvSpPr txBox="1"/>
          <p:nvPr/>
        </p:nvSpPr>
        <p:spPr>
          <a:xfrm>
            <a:off x="868680" y="3758184"/>
            <a:ext cx="4480560" cy="621792"/>
          </a:xfrm>
          <a:prstGeom prst="rect">
            <a:avLst/>
          </a:prstGeom>
          <a:noFill/>
        </p:spPr>
        <p:txBody>
          <a:bodyPr wrap="square" anchor="t"/>
          <a:lstStyle/>
          <a:p>
            <a:pPr algn="l"/>
            <a:r>
              <a:rPr sz="1000" b="0">
                <a:solidFill>
                  <a:srgbClr val="DCDCDC"/>
                </a:solidFill>
                <a:latin typeface="Inter"/>
              </a:rPr>
              <a:t>• $187.95 billion market by 2030 at 37% CAGR
• Expanding AI applications across all medical specialties
• Overcoming regulatory and integration challenges</a:t>
            </a:r>
          </a:p>
        </p:txBody>
      </p:sp>
      <p:sp>
        <p:nvSpPr>
          <p:cNvPr id="14" name="TextBox 13"/>
          <p:cNvSpPr txBox="1"/>
          <p:nvPr/>
        </p:nvSpPr>
        <p:spPr>
          <a:xfrm>
            <a:off x="731520" y="5943600"/>
            <a:ext cx="4754880" cy="320040"/>
          </a:xfrm>
          <a:prstGeom prst="rect">
            <a:avLst/>
          </a:prstGeom>
          <a:noFill/>
        </p:spPr>
        <p:txBody>
          <a:bodyPr wrap="square" anchor="t"/>
          <a:lstStyle/>
          <a:p>
            <a:pPr algn="l"/>
            <a:r>
              <a:rPr sz="1400" b="1">
                <a:solidFill>
                  <a:srgbClr val="40E0D0"/>
                </a:solidFill>
                <a:latin typeface="Space Grotesk"/>
              </a:rPr>
              <a:t>Explore how AI can enhance your healthcare organization's capabilities.</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transition spd="med" advClick="1">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481</Words>
  <Application>Microsoft Office PowerPoint</Application>
  <PresentationFormat>Widescreen</PresentationFormat>
  <Paragraphs>100</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Inter</vt:lpstr>
      <vt:lpstr>Space Grotesk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Islam Elnader</cp:lastModifiedBy>
  <cp:revision>2</cp:revision>
  <dcterms:created xsi:type="dcterms:W3CDTF">2013-01-27T09:14:16Z</dcterms:created>
  <dcterms:modified xsi:type="dcterms:W3CDTF">2026-05-21T05:20:22Z</dcterms:modified>
  <cp:category/>
</cp:coreProperties>
</file>